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  <p:sldMasterId id="2147483692" r:id="rId2"/>
  </p:sldMasterIdLst>
  <p:notesMasterIdLst>
    <p:notesMasterId r:id="rId60"/>
  </p:notesMasterIdLst>
  <p:sldIdLst>
    <p:sldId id="283" r:id="rId3"/>
    <p:sldId id="289" r:id="rId4"/>
    <p:sldId id="290" r:id="rId5"/>
    <p:sldId id="359" r:id="rId6"/>
    <p:sldId id="265" r:id="rId7"/>
    <p:sldId id="263" r:id="rId8"/>
    <p:sldId id="358" r:id="rId9"/>
    <p:sldId id="266" r:id="rId10"/>
    <p:sldId id="296" r:id="rId11"/>
    <p:sldId id="297" r:id="rId12"/>
    <p:sldId id="264" r:id="rId13"/>
    <p:sldId id="291" r:id="rId14"/>
    <p:sldId id="286" r:id="rId15"/>
    <p:sldId id="298" r:id="rId16"/>
    <p:sldId id="299" r:id="rId17"/>
    <p:sldId id="300" r:id="rId18"/>
    <p:sldId id="304" r:id="rId19"/>
    <p:sldId id="301" r:id="rId20"/>
    <p:sldId id="272" r:id="rId21"/>
    <p:sldId id="292" r:id="rId22"/>
    <p:sldId id="305" r:id="rId23"/>
    <p:sldId id="270" r:id="rId24"/>
    <p:sldId id="306" r:id="rId25"/>
    <p:sldId id="308" r:id="rId26"/>
    <p:sldId id="309" r:id="rId27"/>
    <p:sldId id="312" r:id="rId28"/>
    <p:sldId id="360" r:id="rId29"/>
    <p:sldId id="311" r:id="rId30"/>
    <p:sldId id="314" r:id="rId31"/>
    <p:sldId id="316" r:id="rId32"/>
    <p:sldId id="318" r:id="rId33"/>
    <p:sldId id="319" r:id="rId34"/>
    <p:sldId id="361" r:id="rId35"/>
    <p:sldId id="323" r:id="rId36"/>
    <p:sldId id="317" r:id="rId37"/>
    <p:sldId id="320" r:id="rId38"/>
    <p:sldId id="321" r:id="rId39"/>
    <p:sldId id="324" r:id="rId40"/>
    <p:sldId id="322" r:id="rId41"/>
    <p:sldId id="257" r:id="rId42"/>
    <p:sldId id="293" r:id="rId43"/>
    <p:sldId id="325" r:id="rId44"/>
    <p:sldId id="326" r:id="rId45"/>
    <p:sldId id="294" r:id="rId46"/>
    <p:sldId id="329" r:id="rId47"/>
    <p:sldId id="333" r:id="rId48"/>
    <p:sldId id="334" r:id="rId49"/>
    <p:sldId id="335" r:id="rId50"/>
    <p:sldId id="284" r:id="rId51"/>
    <p:sldId id="336" r:id="rId52"/>
    <p:sldId id="355" r:id="rId53"/>
    <p:sldId id="354" r:id="rId54"/>
    <p:sldId id="367" r:id="rId55"/>
    <p:sldId id="366" r:id="rId56"/>
    <p:sldId id="362" r:id="rId57"/>
    <p:sldId id="338" r:id="rId58"/>
    <p:sldId id="365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5" d="100"/>
          <a:sy n="65" d="100"/>
        </p:scale>
        <p:origin x="96" y="3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B0B4E8-A216-4834-BA1C-6A7DAFED7374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12C099-95BC-4386-B5DD-08F8B07EB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39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Hannah - before and throughout the process, it is important to consider the audience, purpose/story, and any domain standards or conventions. </a:t>
            </a:r>
          </a:p>
        </p:txBody>
      </p:sp>
    </p:spTree>
    <p:extLst>
      <p:ext uri="{BB962C8B-B14F-4D97-AF65-F5344CB8AC3E}">
        <p14:creationId xmlns:p14="http://schemas.microsoft.com/office/powerpoint/2010/main" val="1848292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Jennifer</a:t>
            </a:r>
          </a:p>
        </p:txBody>
      </p:sp>
    </p:spTree>
    <p:extLst>
      <p:ext uri="{BB962C8B-B14F-4D97-AF65-F5344CB8AC3E}">
        <p14:creationId xmlns:p14="http://schemas.microsoft.com/office/powerpoint/2010/main" val="2002540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67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72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10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657152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1640" y="2130426"/>
            <a:ext cx="845076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4764" y="3886200"/>
            <a:ext cx="695944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7/9/2019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05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3155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4400" y="4406901"/>
            <a:ext cx="81280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54400" y="2906713"/>
            <a:ext cx="81280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7/9/2019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3126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4401" y="639328"/>
            <a:ext cx="8127999" cy="85553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54400" y="1600201"/>
            <a:ext cx="388733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74197" y="1600201"/>
            <a:ext cx="400820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648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4399" y="639328"/>
            <a:ext cx="8128000" cy="8555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54399" y="1535113"/>
            <a:ext cx="373744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54399" y="2174875"/>
            <a:ext cx="373744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1370" y="1535113"/>
            <a:ext cx="408103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01370" y="2174875"/>
            <a:ext cx="408103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29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814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853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8768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196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834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7011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638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049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32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607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13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499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59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030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72A757-42F3-4527-9C1E-C8A1E1019F33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097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67774" y="639328"/>
            <a:ext cx="8614625" cy="85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7774" y="1964891"/>
            <a:ext cx="8614625" cy="3387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6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richard.Johansen@uc.edu" TargetMode="Externa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commons.wikimedia.org/wiki/File:Data_visualization_process_v1.png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urvivestatistics.com/variables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xcelcharts.com/classification-chart-types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rawsoft.com/templates/pdf/color-wheel.pdf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socialh.com/choosing-colors-for-your-business-or-website/" TargetMode="External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webapps2.uc.edu/ce/facdev/Workshops" TargetMode="Externa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-to-viz.com/" TargetMode="External"/><Relationship Id="rId13" Type="http://schemas.openxmlformats.org/officeDocument/2006/relationships/hyperlink" Target="https://github.com/d3/d3/wiki/gallery" TargetMode="External"/><Relationship Id="rId3" Type="http://schemas.openxmlformats.org/officeDocument/2006/relationships/hyperlink" Target="http://flowingdata.com/" TargetMode="External"/><Relationship Id="rId7" Type="http://schemas.openxmlformats.org/officeDocument/2006/relationships/hyperlink" Target="http://www.datacarpentry.org/" TargetMode="External"/><Relationship Id="rId12" Type="http://schemas.openxmlformats.org/officeDocument/2006/relationships/hyperlink" Target="http://www.vizwiz.com/" TargetMode="External"/><Relationship Id="rId2" Type="http://schemas.openxmlformats.org/officeDocument/2006/relationships/hyperlink" Target="http://datavizproject.com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atavizcatalogue.com/" TargetMode="External"/><Relationship Id="rId11" Type="http://schemas.openxmlformats.org/officeDocument/2006/relationships/hyperlink" Target="https://public.tableau.com/en-us/s/gallery" TargetMode="External"/><Relationship Id="rId5" Type="http://schemas.openxmlformats.org/officeDocument/2006/relationships/hyperlink" Target="http://www.informationisbeautiful.net/" TargetMode="External"/><Relationship Id="rId15" Type="http://schemas.openxmlformats.org/officeDocument/2006/relationships/hyperlink" Target="http://animateddata.co.uk/lab/d3-tree/" TargetMode="External"/><Relationship Id="rId10" Type="http://schemas.openxmlformats.org/officeDocument/2006/relationships/hyperlink" Target="https://www.analyticsvidhya.com/blog/2015/07/guide-data-visualization-r/" TargetMode="External"/><Relationship Id="rId4" Type="http://schemas.openxmlformats.org/officeDocument/2006/relationships/hyperlink" Target="http://www.dailyinfographic.com/" TargetMode="External"/><Relationship Id="rId9" Type="http://schemas.openxmlformats.org/officeDocument/2006/relationships/hyperlink" Target="https://www.tandfonline.com/doi/abs/10.1198/jcgs.2009.07098#aHR0cHM6Ly93d3cudGFuZGZvbmxpbmUuY29tL2RvaS9wZGYvMTAuMTE5OC9qY2dzLjIwMDkuMDcwOTg/bmVlZEFjY2Vzcz10cnVlQEBAMA==" TargetMode="External"/><Relationship Id="rId14" Type="http://schemas.openxmlformats.org/officeDocument/2006/relationships/hyperlink" Target="http://mbostock.github.io/d3/talk/20111116/bundle.html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uc.edu/digital-scholarship/data-services.html" TargetMode="External"/><Relationship Id="rId2" Type="http://schemas.openxmlformats.org/officeDocument/2006/relationships/hyperlink" Target="mailto:AskData@uc.edu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RAJohansen/UCL_Workshop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1640" y="1688842"/>
            <a:ext cx="8450760" cy="191161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Introduction to Data Visualization and Best Practices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4764" y="3886199"/>
            <a:ext cx="6959449" cy="2402457"/>
          </a:xfrm>
        </p:spPr>
        <p:txBody>
          <a:bodyPr>
            <a:normAutofit/>
          </a:bodyPr>
          <a:lstStyle/>
          <a:p>
            <a:r>
              <a:rPr lang="en-US" dirty="0" smtClean="0"/>
              <a:t>Richard Johansen</a:t>
            </a:r>
          </a:p>
          <a:p>
            <a:r>
              <a:rPr lang="en-US" sz="2600" dirty="0" smtClean="0"/>
              <a:t>February 27</a:t>
            </a:r>
            <a:r>
              <a:rPr lang="en-US" sz="2600" baseline="30000" dirty="0" smtClean="0"/>
              <a:t>th</a:t>
            </a:r>
            <a:r>
              <a:rPr lang="en-US" sz="2600" dirty="0" smtClean="0"/>
              <a:t> 2019</a:t>
            </a:r>
            <a:endParaRPr lang="en-US" sz="2600" dirty="0"/>
          </a:p>
          <a:p>
            <a:endParaRPr lang="en-US" sz="2800" dirty="0" smtClean="0"/>
          </a:p>
          <a:p>
            <a:r>
              <a:rPr lang="en-US" sz="2800" dirty="0" smtClean="0">
                <a:hlinkClick r:id="rId2"/>
              </a:rPr>
              <a:t>richard.Johansen@uc.edu</a:t>
            </a:r>
            <a:r>
              <a:rPr lang="en-US" sz="2800" dirty="0" smtClean="0"/>
              <a:t> </a:t>
            </a:r>
            <a:endParaRPr lang="en-US" sz="2800" dirty="0"/>
          </a:p>
          <a:p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19987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Do Visualization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Reasons for doing data visualization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Exploration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visualizations as a means of data exploration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Analysis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Verify (or Falsify) a hypothesis</a:t>
            </a:r>
          </a:p>
          <a:p>
            <a:pPr lvl="1"/>
            <a:endParaRPr lang="en-US" dirty="0"/>
          </a:p>
          <a:p>
            <a:r>
              <a:rPr lang="en-US" dirty="0" smtClean="0"/>
              <a:t>Presentation</a:t>
            </a:r>
          </a:p>
          <a:p>
            <a:pPr lvl="1"/>
            <a:r>
              <a:rPr lang="en-US" dirty="0" smtClean="0"/>
              <a:t>Visualization is used to communicate results or findings</a:t>
            </a:r>
          </a:p>
        </p:txBody>
      </p:sp>
      <p:pic>
        <p:nvPicPr>
          <p:cNvPr id="9" name="Picture 8" descr="File:Business &lt;strong&gt;presentation&lt;/strong&gt; byVectorOpenStock.jpg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188" y="2010458"/>
            <a:ext cx="4487314" cy="232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47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 dirty="0"/>
              <a:t>Data </a:t>
            </a:r>
            <a:r>
              <a:rPr lang="en" dirty="0" smtClean="0"/>
              <a:t>Science </a:t>
            </a:r>
            <a:r>
              <a:rPr lang="en" dirty="0"/>
              <a:t>Process</a:t>
            </a:r>
          </a:p>
        </p:txBody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237993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474121">
              <a:buSzPct val="100000"/>
              <a:buFont typeface="Roboto"/>
            </a:pPr>
            <a:r>
              <a:rPr lang="en" sz="2667" dirty="0" smtClean="0"/>
              <a:t>Acquire Data</a:t>
            </a:r>
          </a:p>
          <a:p>
            <a:pPr marL="1066785" lvl="1" indent="-474121">
              <a:buSzPct val="100000"/>
              <a:buFont typeface="Roboto"/>
            </a:pPr>
            <a:r>
              <a:rPr lang="en" sz="1867" dirty="0" smtClean="0"/>
              <a:t>“Know your data”</a:t>
            </a:r>
            <a:endParaRPr lang="en" sz="1867" dirty="0"/>
          </a:p>
          <a:p>
            <a:pPr marL="609585" indent="-474121">
              <a:buSzPct val="100000"/>
              <a:buFont typeface="Roboto"/>
            </a:pPr>
            <a:r>
              <a:rPr lang="en" sz="2667" dirty="0" smtClean="0"/>
              <a:t>Clean and Pre-Process</a:t>
            </a:r>
          </a:p>
          <a:p>
            <a:pPr marL="609585" indent="-474121">
              <a:buSzPct val="100000"/>
              <a:buFont typeface="Roboto"/>
            </a:pPr>
            <a:r>
              <a:rPr lang="en" sz="2667" dirty="0" smtClean="0"/>
              <a:t>Visualize (explore)</a:t>
            </a:r>
          </a:p>
          <a:p>
            <a:pPr marL="609585" indent="-474121">
              <a:buSzPct val="100000"/>
              <a:buFont typeface="Roboto"/>
            </a:pPr>
            <a:r>
              <a:rPr lang="en" sz="2667" dirty="0" smtClean="0"/>
              <a:t>Model/Analyze</a:t>
            </a:r>
          </a:p>
          <a:p>
            <a:pPr marL="609585" indent="-474121">
              <a:buSzPct val="100000"/>
              <a:buFont typeface="Roboto"/>
            </a:pPr>
            <a:r>
              <a:rPr lang="en" sz="2667" dirty="0" smtClean="0"/>
              <a:t>Communicate Findings/        Data Production</a:t>
            </a:r>
          </a:p>
          <a:p>
            <a:pPr marL="609585" indent="-474121">
              <a:buSzPct val="100000"/>
              <a:buFont typeface="Roboto"/>
            </a:pPr>
            <a:endParaRPr lang="en" sz="2667" dirty="0" smtClean="0"/>
          </a:p>
          <a:p>
            <a:pPr marL="609585" indent="-474121">
              <a:buSzPct val="100000"/>
              <a:buFont typeface="Roboto"/>
            </a:pPr>
            <a:endParaRPr lang="en" sz="2667" dirty="0" smtClean="0"/>
          </a:p>
          <a:p>
            <a:pPr marL="609585" indent="-474121">
              <a:buSzPct val="100000"/>
              <a:buFont typeface="Roboto"/>
            </a:pPr>
            <a:endParaRPr lang="en" sz="2667" dirty="0" smtClean="0"/>
          </a:p>
        </p:txBody>
      </p:sp>
      <p:sp>
        <p:nvSpPr>
          <p:cNvPr id="22" name="Curved Up Arrow 21"/>
          <p:cNvSpPr/>
          <p:nvPr/>
        </p:nvSpPr>
        <p:spPr>
          <a:xfrm rot="16200000">
            <a:off x="3918856" y="2835034"/>
            <a:ext cx="627017" cy="34834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urved Up Arrow 22"/>
          <p:cNvSpPr/>
          <p:nvPr/>
        </p:nvSpPr>
        <p:spPr>
          <a:xfrm rot="16200000">
            <a:off x="3795814" y="2348131"/>
            <a:ext cx="2521562" cy="111469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t="9060"/>
          <a:stretch/>
        </p:blipFill>
        <p:spPr>
          <a:xfrm>
            <a:off x="6303652" y="1536633"/>
            <a:ext cx="5472748" cy="373505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791498" y="5133190"/>
            <a:ext cx="49849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</a:t>
            </a:r>
            <a:r>
              <a:rPr lang="en-US" sz="1200" dirty="0" smtClean="0">
                <a:hlinkClick r:id="rId4"/>
              </a:rPr>
              <a:t>commons.wikimedia.org/wiki/File:Data_visualization_process_v1.png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7506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 to Data Visualization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Why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We Visualize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Understanding </a:t>
            </a:r>
            <a:r>
              <a:rPr lang="en-US" b="1" dirty="0"/>
              <a:t>Data </a:t>
            </a:r>
            <a:endParaRPr lang="en-US" b="1" dirty="0" smtClean="0"/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371729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Doesn’t Sleep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4"/>
            <a:ext cx="4089898" cy="3575694"/>
          </a:xfrm>
        </p:spPr>
        <p:txBody>
          <a:bodyPr>
            <a:normAutofit/>
          </a:bodyPr>
          <a:lstStyle/>
          <a:p>
            <a:r>
              <a:rPr lang="en-US" dirty="0" smtClean="0"/>
              <a:t>A Minute on the Internet</a:t>
            </a:r>
          </a:p>
          <a:p>
            <a:pPr lvl="1"/>
            <a:r>
              <a:rPr lang="en-US" dirty="0" smtClean="0"/>
              <a:t>16M texts</a:t>
            </a:r>
          </a:p>
          <a:p>
            <a:pPr lvl="1"/>
            <a:r>
              <a:rPr lang="en-US" dirty="0" smtClean="0"/>
              <a:t>156M emails</a:t>
            </a:r>
          </a:p>
          <a:p>
            <a:pPr lvl="1"/>
            <a:r>
              <a:rPr lang="en-US" dirty="0" smtClean="0"/>
              <a:t>900K </a:t>
            </a:r>
            <a:r>
              <a:rPr lang="en-US" dirty="0"/>
              <a:t>FB </a:t>
            </a:r>
            <a:r>
              <a:rPr lang="en-US" dirty="0" smtClean="0"/>
              <a:t>logins</a:t>
            </a:r>
          </a:p>
          <a:p>
            <a:pPr lvl="1"/>
            <a:r>
              <a:rPr lang="en-US" dirty="0" smtClean="0"/>
              <a:t>1.8M Snaps</a:t>
            </a:r>
          </a:p>
          <a:p>
            <a:pPr lvl="1"/>
            <a:r>
              <a:rPr lang="en-US" dirty="0" smtClean="0"/>
              <a:t>450K Tweets </a:t>
            </a:r>
          </a:p>
          <a:p>
            <a:pPr lvl="1"/>
            <a:r>
              <a:rPr lang="en-US" dirty="0" smtClean="0"/>
              <a:t>3.5M Google Searches</a:t>
            </a:r>
          </a:p>
          <a:p>
            <a:pPr lvl="1"/>
            <a:r>
              <a:rPr lang="en-US" dirty="0" smtClean="0"/>
              <a:t>1M tinder Swipes</a:t>
            </a:r>
          </a:p>
          <a:p>
            <a:pPr lvl="1"/>
            <a:r>
              <a:rPr lang="en-US" dirty="0" smtClean="0"/>
              <a:t>70K Hours of Netflix</a:t>
            </a:r>
          </a:p>
          <a:p>
            <a:pPr lvl="1"/>
            <a:r>
              <a:rPr lang="en-US" dirty="0" smtClean="0"/>
              <a:t>$751,000 Spent Online</a:t>
            </a:r>
          </a:p>
          <a:p>
            <a:pPr marL="457200" lvl="1" indent="0">
              <a:buNone/>
            </a:pPr>
            <a:endParaRPr lang="en-US" sz="1000" dirty="0"/>
          </a:p>
        </p:txBody>
      </p:sp>
      <p:pic>
        <p:nvPicPr>
          <p:cNvPr id="4" name="Shape 108" descr="Screen Shot 2017-06-07 at 2.52.36 PM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53837" y="975167"/>
            <a:ext cx="7238163" cy="5255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765" y="6230915"/>
            <a:ext cx="3450635" cy="34750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4774" y="5112328"/>
            <a:ext cx="40414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1000" dirty="0" smtClean="0">
                <a:solidFill>
                  <a:schemeClr val="accent1"/>
                </a:solidFill>
              </a:rPr>
              <a:t>http://www.visualcapitalist.com/happens-internet-minute-2017/</a:t>
            </a:r>
            <a:endParaRPr lang="en-US" sz="1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72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 are created equal!</a:t>
            </a:r>
          </a:p>
          <a:p>
            <a:endParaRPr lang="en-US" dirty="0" smtClean="0"/>
          </a:p>
          <a:p>
            <a:r>
              <a:rPr lang="en-US" dirty="0" smtClean="0"/>
              <a:t>Qualitative </a:t>
            </a:r>
          </a:p>
          <a:p>
            <a:pPr lvl="1"/>
            <a:r>
              <a:rPr lang="en-US" dirty="0" smtClean="0"/>
              <a:t>Nominal </a:t>
            </a:r>
          </a:p>
          <a:p>
            <a:pPr lvl="1"/>
            <a:r>
              <a:rPr lang="en-US" dirty="0" smtClean="0"/>
              <a:t>Ordinal</a:t>
            </a:r>
          </a:p>
          <a:p>
            <a:endParaRPr lang="en-US" dirty="0" smtClean="0"/>
          </a:p>
          <a:p>
            <a:r>
              <a:rPr lang="en-US" dirty="0" smtClean="0"/>
              <a:t>Quantitative </a:t>
            </a:r>
          </a:p>
          <a:p>
            <a:pPr lvl="1"/>
            <a:r>
              <a:rPr lang="en-US" dirty="0" smtClean="0"/>
              <a:t>Numerical</a:t>
            </a:r>
          </a:p>
          <a:p>
            <a:pPr lvl="2"/>
            <a:r>
              <a:rPr lang="en-US" dirty="0" smtClean="0"/>
              <a:t>Discrete</a:t>
            </a:r>
          </a:p>
          <a:p>
            <a:pPr lvl="2"/>
            <a:r>
              <a:rPr lang="en-US" dirty="0" smtClean="0"/>
              <a:t>Continuous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46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Nominal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that can be counted, but not aggregated or ordered</a:t>
            </a:r>
          </a:p>
          <a:p>
            <a:endParaRPr lang="en-US" dirty="0"/>
          </a:p>
          <a:p>
            <a:r>
              <a:rPr lang="en-US" dirty="0" smtClean="0"/>
              <a:t>Examples: </a:t>
            </a:r>
          </a:p>
          <a:p>
            <a:pPr lvl="1"/>
            <a:r>
              <a:rPr lang="en-US" dirty="0" smtClean="0"/>
              <a:t>States – Ohio, Kentucky, Indiana</a:t>
            </a:r>
          </a:p>
          <a:p>
            <a:pPr lvl="1"/>
            <a:r>
              <a:rPr lang="en-US" dirty="0" smtClean="0"/>
              <a:t>Eye Color –Blue, Brown, Green, Hazel</a:t>
            </a:r>
          </a:p>
          <a:p>
            <a:pPr lvl="1"/>
            <a:r>
              <a:rPr lang="en-US" dirty="0" smtClean="0"/>
              <a:t>Music Genre – Rock, Classical, Rap, Pop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40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Ordinal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that can be </a:t>
            </a:r>
            <a:r>
              <a:rPr lang="en-US" dirty="0" smtClean="0"/>
              <a:t>counted</a:t>
            </a:r>
            <a:r>
              <a:rPr lang="en-US" dirty="0"/>
              <a:t> </a:t>
            </a:r>
            <a:r>
              <a:rPr lang="en-US" dirty="0" smtClean="0"/>
              <a:t>and ordered, but not aggregated.</a:t>
            </a:r>
            <a:endParaRPr lang="en-US" dirty="0"/>
          </a:p>
          <a:p>
            <a:endParaRPr lang="en-US" dirty="0"/>
          </a:p>
          <a:p>
            <a:r>
              <a:rPr lang="en-US" dirty="0"/>
              <a:t>Examples: </a:t>
            </a:r>
          </a:p>
          <a:p>
            <a:pPr lvl="1"/>
            <a:r>
              <a:rPr lang="en-US" dirty="0" smtClean="0"/>
              <a:t>Quality – Poor, Average, Good, Excellent</a:t>
            </a:r>
          </a:p>
          <a:p>
            <a:pPr lvl="1"/>
            <a:r>
              <a:rPr lang="en-US" dirty="0" smtClean="0"/>
              <a:t>Sizes – Small, Medium, Large</a:t>
            </a:r>
          </a:p>
          <a:p>
            <a:pPr lvl="1"/>
            <a:r>
              <a:rPr lang="en-US" dirty="0" smtClean="0"/>
              <a:t>Letter Grades – A, B, C, D, F</a:t>
            </a:r>
          </a:p>
          <a:p>
            <a:pPr lvl="1"/>
            <a:r>
              <a:rPr lang="en-US" dirty="0"/>
              <a:t>Ranked Numbers – </a:t>
            </a:r>
            <a:r>
              <a:rPr lang="en-US" dirty="0" smtClean="0"/>
              <a:t>Position in a race (1</a:t>
            </a:r>
            <a:r>
              <a:rPr lang="en-US" baseline="30000" dirty="0" smtClean="0"/>
              <a:t>st</a:t>
            </a:r>
            <a:r>
              <a:rPr lang="en-US" dirty="0" smtClean="0"/>
              <a:t>, 2</a:t>
            </a:r>
            <a:r>
              <a:rPr lang="en-US" baseline="30000" dirty="0" smtClean="0"/>
              <a:t>nd</a:t>
            </a:r>
            <a:r>
              <a:rPr lang="en-US" dirty="0" smtClean="0"/>
              <a:t>, 3</a:t>
            </a:r>
            <a:r>
              <a:rPr lang="en-US" baseline="30000" dirty="0" smtClean="0"/>
              <a:t>rd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06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Numerical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Numerical data can be counted, ordered, and aggregated.</a:t>
            </a:r>
          </a:p>
          <a:p>
            <a:pPr lvl="1"/>
            <a:r>
              <a:rPr lang="en-US" dirty="0" smtClean="0"/>
              <a:t>Two types of quantitative data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Discrete </a:t>
            </a:r>
          </a:p>
          <a:p>
            <a:pPr lvl="2"/>
            <a:r>
              <a:rPr lang="en-US" dirty="0" smtClean="0"/>
              <a:t>Number of People</a:t>
            </a:r>
          </a:p>
          <a:p>
            <a:pPr lvl="2"/>
            <a:r>
              <a:rPr lang="en-US" dirty="0" smtClean="0"/>
              <a:t>Sampling –Hourly average temperature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Continuous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Elevation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Temperature </a:t>
            </a:r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400" y="2078664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8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Numerical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Numerical data can be counted, ordered, and aggregated.</a:t>
            </a:r>
          </a:p>
          <a:p>
            <a:pPr lvl="1"/>
            <a:r>
              <a:rPr lang="en-US" dirty="0" smtClean="0"/>
              <a:t>Two types of quantitative data</a:t>
            </a:r>
          </a:p>
          <a:p>
            <a:pPr lvl="1"/>
            <a:endParaRPr lang="en-US" dirty="0"/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Discrete 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Number of People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Sampling –Hourly average temperature</a:t>
            </a:r>
          </a:p>
          <a:p>
            <a:pPr lvl="1"/>
            <a:r>
              <a:rPr lang="en-US" dirty="0" smtClean="0"/>
              <a:t>Continuous</a:t>
            </a:r>
          </a:p>
          <a:p>
            <a:pPr lvl="2"/>
            <a:r>
              <a:rPr lang="en-US" dirty="0" smtClean="0"/>
              <a:t>Elevation</a:t>
            </a:r>
          </a:p>
          <a:p>
            <a:pPr lvl="2"/>
            <a:r>
              <a:rPr lang="en-US" dirty="0" smtClean="0"/>
              <a:t>Temperature </a:t>
            </a:r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400" y="2068033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6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82" y="365760"/>
            <a:ext cx="10834736" cy="604440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910754" y="6386277"/>
            <a:ext cx="2602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http://survivestatistics.com/variables</a:t>
            </a:r>
            <a:r>
              <a:rPr lang="en-US" sz="1200" dirty="0" smtClean="0">
                <a:hlinkClick r:id="rId3"/>
              </a:rPr>
              <a:t>/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2002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Introduction to Data Visualization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Why </a:t>
            </a:r>
            <a:r>
              <a:rPr lang="en-US" b="1" dirty="0"/>
              <a:t>We Visualize </a:t>
            </a:r>
            <a:endParaRPr lang="en-US" b="1" dirty="0" smtClean="0"/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Understanding </a:t>
            </a:r>
            <a:r>
              <a:rPr lang="en-US" b="1" dirty="0"/>
              <a:t>Data </a:t>
            </a:r>
            <a:endParaRPr lang="en-US" b="1" dirty="0" smtClean="0"/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339677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 to Data Visualization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Why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We Visualize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Understanding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Data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27563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Four Basic Chart Types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2734924" cy="4555200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 dirty="0" smtClean="0"/>
              <a:t>Comparison </a:t>
            </a:r>
          </a:p>
          <a:p>
            <a:pPr>
              <a:lnSpc>
                <a:spcPct val="125000"/>
              </a:lnSpc>
            </a:pPr>
            <a:r>
              <a:rPr lang="en-US" dirty="0" smtClean="0"/>
              <a:t>Composition</a:t>
            </a:r>
          </a:p>
          <a:p>
            <a:pPr>
              <a:lnSpc>
                <a:spcPct val="125000"/>
              </a:lnSpc>
            </a:pPr>
            <a:r>
              <a:rPr lang="en-US" dirty="0"/>
              <a:t>Distribution</a:t>
            </a:r>
          </a:p>
          <a:p>
            <a:pPr>
              <a:lnSpc>
                <a:spcPct val="125000"/>
              </a:lnSpc>
            </a:pPr>
            <a:r>
              <a:rPr lang="en-US" dirty="0" smtClean="0"/>
              <a:t>Relationship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822"/>
          <a:stretch/>
        </p:blipFill>
        <p:spPr>
          <a:xfrm>
            <a:off x="3965170" y="1534337"/>
            <a:ext cx="8027323" cy="42972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816139" y="6008917"/>
            <a:ext cx="33758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smtClean="0">
                <a:hlinkClick r:id="rId3"/>
              </a:rPr>
              <a:t>excelcharts.com/classification-chart-types/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732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Enhancing Visualizations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 Dimensional Data</a:t>
            </a:r>
            <a:endParaRPr lang="en-US" dirty="0" smtClean="0"/>
          </a:p>
          <a:p>
            <a:pPr lvl="1"/>
            <a:r>
              <a:rPr lang="en-US" dirty="0" smtClean="0"/>
              <a:t>Length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2 </a:t>
            </a:r>
            <a:r>
              <a:rPr lang="en-US" dirty="0"/>
              <a:t>Dimensional Data</a:t>
            </a:r>
            <a:endParaRPr lang="en-US" dirty="0" smtClean="0"/>
          </a:p>
          <a:p>
            <a:pPr lvl="1"/>
            <a:r>
              <a:rPr lang="en-US" dirty="0" smtClean="0"/>
              <a:t>Position</a:t>
            </a:r>
          </a:p>
          <a:p>
            <a:pPr lvl="1"/>
            <a:endParaRPr lang="en-US" dirty="0" smtClean="0"/>
          </a:p>
          <a:p>
            <a:r>
              <a:rPr lang="en-US" dirty="0"/>
              <a:t>2</a:t>
            </a:r>
            <a:r>
              <a:rPr lang="en-US" dirty="0" smtClean="0"/>
              <a:t>+ Dimensional Data</a:t>
            </a:r>
          </a:p>
          <a:p>
            <a:pPr lvl="1"/>
            <a:r>
              <a:rPr lang="en-US" dirty="0" smtClean="0"/>
              <a:t>Position</a:t>
            </a:r>
          </a:p>
          <a:p>
            <a:pPr lvl="1"/>
            <a:r>
              <a:rPr lang="en-US" dirty="0" smtClean="0"/>
              <a:t>Color Hue/Saturation</a:t>
            </a:r>
          </a:p>
          <a:p>
            <a:pPr lvl="1"/>
            <a:r>
              <a:rPr lang="en-US" dirty="0" smtClean="0"/>
              <a:t>Size</a:t>
            </a:r>
          </a:p>
          <a:p>
            <a:pPr lvl="1"/>
            <a:r>
              <a:rPr lang="en-US" dirty="0" smtClean="0"/>
              <a:t>Shape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366" y="3453925"/>
            <a:ext cx="1774114" cy="17821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969" y="3355127"/>
            <a:ext cx="1710214" cy="17821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366" y="1356967"/>
            <a:ext cx="1687218" cy="19172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b="7346"/>
          <a:stretch/>
        </p:blipFill>
        <p:spPr>
          <a:xfrm>
            <a:off x="8299222" y="1401509"/>
            <a:ext cx="1827961" cy="177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Column Charts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Comparison or Distribution of Groups</a:t>
            </a:r>
          </a:p>
          <a:p>
            <a:endParaRPr lang="en-US" dirty="0"/>
          </a:p>
          <a:p>
            <a:r>
              <a:rPr lang="en-US" dirty="0" smtClean="0"/>
              <a:t>Column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Bar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Histogram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600" y="324293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31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Column Charts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/>
              <a:t>Comparison or Distribution of Groups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Column</a:t>
            </a:r>
          </a:p>
          <a:p>
            <a:r>
              <a:rPr lang="en-US" dirty="0" smtClean="0"/>
              <a:t>Bar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Histogram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600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9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2"/>
          <a:stretch/>
        </p:blipFill>
        <p:spPr>
          <a:xfrm>
            <a:off x="5453107" y="457200"/>
            <a:ext cx="6245786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Column Charts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/>
              <a:t>Comparison or Distribution of Groups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Column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Bar</a:t>
            </a:r>
          </a:p>
          <a:p>
            <a:r>
              <a:rPr lang="en-US" dirty="0" smtClean="0"/>
              <a:t>Histogram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600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 and Bubble Plots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Distribution and Relationships between two or more variables</a:t>
            </a:r>
          </a:p>
          <a:p>
            <a:endParaRPr lang="en-US" dirty="0" smtClean="0"/>
          </a:p>
          <a:p>
            <a:r>
              <a:rPr lang="en-US" dirty="0" smtClean="0"/>
              <a:t>Scatter Plot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Bubble Chart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53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0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 and Bubble Plots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Distribution and Relationships between two or more variables</a:t>
            </a:r>
          </a:p>
          <a:p>
            <a:endParaRPr lang="en-US" dirty="0" smtClean="0"/>
          </a:p>
          <a:p>
            <a:r>
              <a:rPr lang="en-US" dirty="0" smtClean="0"/>
              <a:t>Scatter Plot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Bubble Chart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53" y="441255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0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 and Bubble Plots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/>
              <a:t>Distribution and Relationships between </a:t>
            </a:r>
            <a:r>
              <a:rPr lang="en-US" dirty="0" smtClean="0"/>
              <a:t>two or more variables </a:t>
            </a:r>
            <a:endParaRPr lang="en-US" dirty="0"/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Scatter Plot</a:t>
            </a:r>
          </a:p>
          <a:p>
            <a:r>
              <a:rPr lang="en-US" dirty="0" smtClean="0"/>
              <a:t>Bubble Chart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53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7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Line and Area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/>
              <a:t>Distribution and </a:t>
            </a:r>
            <a:r>
              <a:rPr lang="en-US" dirty="0" smtClean="0"/>
              <a:t>Relationships over continuous data</a:t>
            </a:r>
            <a:endParaRPr lang="en-US" dirty="0"/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/>
              <a:t>Line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Area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153" y="1753985"/>
            <a:ext cx="6190247" cy="464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/>
              <a:t>Introduction to Data Visualization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Why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We Visualize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Understanding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Data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205373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153" y="1753985"/>
            <a:ext cx="6190247" cy="46426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Line and Area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/>
              <a:t>Distribution and </a:t>
            </a:r>
            <a:r>
              <a:rPr lang="en-US" dirty="0" smtClean="0"/>
              <a:t>Relationships over continuous data</a:t>
            </a:r>
            <a:endParaRPr lang="en-US" dirty="0"/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Line</a:t>
            </a:r>
          </a:p>
          <a:p>
            <a:r>
              <a:rPr lang="en-US" dirty="0" smtClean="0"/>
              <a:t>Area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0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Statistical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Provide distribution and descriptive statistical information</a:t>
            </a:r>
          </a:p>
          <a:p>
            <a:endParaRPr lang="en-US" dirty="0" smtClean="0"/>
          </a:p>
          <a:p>
            <a:r>
              <a:rPr lang="en-US" dirty="0" smtClean="0"/>
              <a:t>Boxplots 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Violin Graphs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53" y="356191"/>
            <a:ext cx="6400800" cy="64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342" y="593367"/>
            <a:ext cx="3185058" cy="335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4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Statistical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Provide distribution and descriptive statistical information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Boxplots </a:t>
            </a:r>
          </a:p>
          <a:p>
            <a:r>
              <a:rPr lang="en-US" dirty="0" smtClean="0"/>
              <a:t>Violin Graphs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53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61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Statistical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Provide distribution and descriptive statistical information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Boxplots </a:t>
            </a:r>
          </a:p>
          <a:p>
            <a:r>
              <a:rPr lang="en-US" dirty="0" smtClean="0"/>
              <a:t>Violin Graphs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53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96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Stacked Plots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Polar Coordinate Graph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Facet Graph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Combined Charts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Heat Map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Geographic Map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37" y="556437"/>
            <a:ext cx="6301563" cy="630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4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Stacked Plots</a:t>
            </a:r>
          </a:p>
          <a:p>
            <a:r>
              <a:rPr lang="en-US" dirty="0" smtClean="0"/>
              <a:t>Polar Coordinate Graph</a:t>
            </a:r>
            <a:endParaRPr lang="en-US" dirty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Facet Graph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Combined Charts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Heat Map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Geographic Map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8" b="8638"/>
          <a:stretch/>
        </p:blipFill>
        <p:spPr>
          <a:xfrm>
            <a:off x="5234247" y="975167"/>
            <a:ext cx="6957753" cy="575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1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Stacked Plots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Polar Coordinate Graph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/>
              <a:t>Facet Graph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Combined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Charts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Heat Map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Geographic Map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53" y="356192"/>
            <a:ext cx="6400800" cy="64008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5985365" y="4345504"/>
            <a:ext cx="5895261" cy="476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5985366" y="1356967"/>
            <a:ext cx="5895261" cy="476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452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99343"/>
            <a:ext cx="6400800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Stacked Plots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Polar Coordinate Graph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Facet Graph</a:t>
            </a:r>
          </a:p>
          <a:p>
            <a:r>
              <a:rPr lang="en-US" dirty="0"/>
              <a:t>Combined </a:t>
            </a:r>
            <a:r>
              <a:rPr lang="en-US" dirty="0" smtClean="0"/>
              <a:t>Charts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Heat Map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Geographic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Map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85058" y="652001"/>
            <a:ext cx="33331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What does the blue line tell you?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32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Polar Coordinate Graph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Facet Graph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Combined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Charts</a:t>
            </a:r>
          </a:p>
          <a:p>
            <a:r>
              <a:rPr lang="en-US" dirty="0"/>
              <a:t>Heat Map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Geographic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Map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213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7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Polar Coordinate Graph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Facet Graph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Combined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Charts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Heat Map</a:t>
            </a:r>
          </a:p>
          <a:p>
            <a:r>
              <a:rPr lang="en-US" dirty="0"/>
              <a:t>Geographic </a:t>
            </a:r>
            <a:r>
              <a:rPr lang="en-US" dirty="0" smtClean="0"/>
              <a:t>Map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874" y="975166"/>
            <a:ext cx="7064079" cy="504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4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</a:t>
            </a:r>
            <a:r>
              <a:rPr lang="en-US" dirty="0" smtClean="0"/>
              <a:t>Data </a:t>
            </a:r>
            <a:r>
              <a:rPr lang="en-US" dirty="0"/>
              <a:t>Visualization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“Visualization transforms data into images that effectively and accurately represent information about the data.” 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sz="2200" dirty="0"/>
              <a:t>–Schroeder et al. The Visualization Toolkit, 2</a:t>
            </a:r>
            <a:r>
              <a:rPr lang="en-US" sz="2200" baseline="30000" dirty="0"/>
              <a:t>nd</a:t>
            </a:r>
            <a:r>
              <a:rPr lang="en-US" sz="2200" dirty="0"/>
              <a:t> ed. </a:t>
            </a:r>
            <a:r>
              <a:rPr lang="en-US" sz="2200" dirty="0" smtClean="0"/>
              <a:t>1998</a:t>
            </a:r>
          </a:p>
          <a:p>
            <a:endParaRPr lang="en-US" sz="2200" dirty="0" smtClean="0"/>
          </a:p>
          <a:p>
            <a:r>
              <a:rPr lang="en-US" dirty="0" smtClean="0"/>
              <a:t>“Data graphics visually display measured quantities by means of the combined use of points, lines, a coordinate system, numbers, symbols, words, shading, and color.”</a:t>
            </a:r>
          </a:p>
          <a:p>
            <a:pPr marL="0" indent="0">
              <a:buNone/>
            </a:pPr>
            <a:r>
              <a:rPr lang="en-US" sz="2200" dirty="0" smtClean="0"/>
              <a:t>	–Edward </a:t>
            </a:r>
            <a:r>
              <a:rPr lang="en-US" sz="2200" dirty="0" err="1" smtClean="0"/>
              <a:t>Tufte</a:t>
            </a:r>
            <a:r>
              <a:rPr lang="en-US" sz="2200" dirty="0" smtClean="0"/>
              <a:t> The Visual Display of Quantitative Information (2</a:t>
            </a:r>
            <a:r>
              <a:rPr lang="en-US" sz="2200" baseline="30000" dirty="0" smtClean="0"/>
              <a:t>nd</a:t>
            </a:r>
            <a:r>
              <a:rPr lang="en-US" sz="2200" dirty="0" smtClean="0"/>
              <a:t> Ed.)</a:t>
            </a:r>
          </a:p>
          <a:p>
            <a:pPr lvl="1"/>
            <a:endParaRPr lang="en-US" sz="1800" dirty="0"/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3197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594" t="8507" b="3751"/>
          <a:stretch/>
        </p:blipFill>
        <p:spPr>
          <a:xfrm>
            <a:off x="1837112" y="109055"/>
            <a:ext cx="9110751" cy="662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86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 to Data Visualization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Why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We Visualize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Understanding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Data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338831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Visualization Software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78196"/>
            <a:ext cx="6570703" cy="5071985"/>
          </a:xfrm>
        </p:spPr>
        <p:txBody>
          <a:bodyPr numCol="3"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Free</a:t>
            </a:r>
            <a:r>
              <a:rPr lang="en-US" dirty="0" smtClean="0"/>
              <a:t>:</a:t>
            </a:r>
          </a:p>
          <a:p>
            <a:r>
              <a:rPr lang="en-US" dirty="0" smtClean="0"/>
              <a:t>Orange </a:t>
            </a:r>
          </a:p>
          <a:p>
            <a:r>
              <a:rPr lang="en-US" dirty="0" smtClean="0"/>
              <a:t>QGIS</a:t>
            </a:r>
          </a:p>
          <a:p>
            <a:r>
              <a:rPr lang="en-US" dirty="0" smtClean="0"/>
              <a:t>R</a:t>
            </a:r>
          </a:p>
          <a:p>
            <a:r>
              <a:rPr lang="en-US" dirty="0" smtClean="0"/>
              <a:t>Python</a:t>
            </a:r>
          </a:p>
          <a:p>
            <a:r>
              <a:rPr lang="en-US" dirty="0" smtClean="0"/>
              <a:t>Tableau (public)</a:t>
            </a:r>
          </a:p>
          <a:p>
            <a:r>
              <a:rPr lang="en-US" dirty="0" smtClean="0"/>
              <a:t>Java-Script</a:t>
            </a:r>
          </a:p>
          <a:p>
            <a:pPr lvl="1"/>
            <a:r>
              <a:rPr lang="en-US" dirty="0" smtClean="0"/>
              <a:t>D3 </a:t>
            </a:r>
          </a:p>
          <a:p>
            <a:pPr lvl="1"/>
            <a:r>
              <a:rPr lang="en-US" dirty="0" smtClean="0"/>
              <a:t>Leaflet</a:t>
            </a:r>
          </a:p>
          <a:p>
            <a:pPr lvl="1"/>
            <a:r>
              <a:rPr lang="en-US" dirty="0" smtClean="0"/>
              <a:t>Chartist</a:t>
            </a:r>
          </a:p>
          <a:p>
            <a:pPr lvl="1"/>
            <a:r>
              <a:rPr lang="en-US" dirty="0" err="1" smtClean="0"/>
              <a:t>Plotly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Cost:</a:t>
            </a:r>
          </a:p>
          <a:p>
            <a:r>
              <a:rPr lang="en-US" dirty="0" smtClean="0"/>
              <a:t>Excel</a:t>
            </a:r>
          </a:p>
          <a:p>
            <a:r>
              <a:rPr lang="en-US" dirty="0" smtClean="0"/>
              <a:t>Power BI (Microsoft</a:t>
            </a:r>
          </a:p>
          <a:p>
            <a:r>
              <a:rPr lang="en-US" dirty="0" smtClean="0"/>
              <a:t>Tableau (Desktop)</a:t>
            </a:r>
          </a:p>
          <a:p>
            <a:r>
              <a:rPr lang="en-US" dirty="0" smtClean="0"/>
              <a:t>SPSS</a:t>
            </a:r>
          </a:p>
          <a:p>
            <a:r>
              <a:rPr lang="en-US" dirty="0" smtClean="0"/>
              <a:t>SAS</a:t>
            </a:r>
          </a:p>
          <a:p>
            <a:r>
              <a:rPr lang="en-US" dirty="0" smtClean="0"/>
              <a:t>MATLAB</a:t>
            </a:r>
          </a:p>
          <a:p>
            <a:r>
              <a:rPr lang="en-US" dirty="0" smtClean="0"/>
              <a:t>ArcGIS</a:t>
            </a:r>
          </a:p>
          <a:p>
            <a:r>
              <a:rPr lang="en-US" dirty="0" smtClean="0"/>
              <a:t>Looker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406" y="1785828"/>
            <a:ext cx="1333500" cy="2773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944" y="1717936"/>
            <a:ext cx="748290" cy="581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206" y="2496557"/>
            <a:ext cx="1596069" cy="4714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9968" y="2366074"/>
            <a:ext cx="1670271" cy="8143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4318" y="2455550"/>
            <a:ext cx="1479777" cy="8286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0217" y="3096811"/>
            <a:ext cx="1344811" cy="6830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4752" y="3390417"/>
            <a:ext cx="1344010" cy="5867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31741" y="1791926"/>
            <a:ext cx="1564629" cy="6338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1377" y="3908667"/>
            <a:ext cx="2327303" cy="8799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6749" y="4269756"/>
            <a:ext cx="1189706" cy="11897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67216" y="4480386"/>
            <a:ext cx="2053444" cy="5403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77562" y="3477957"/>
            <a:ext cx="1280201" cy="88653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30718" y="5245661"/>
            <a:ext cx="1690688" cy="72458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71151" y="5133498"/>
            <a:ext cx="969113" cy="96911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74426" y="5184478"/>
            <a:ext cx="1100016" cy="122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27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</a:t>
            </a:r>
            <a:r>
              <a:rPr lang="en-US" dirty="0" smtClean="0"/>
              <a:t>he Right Tool for the Job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6560547" cy="4555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Things to consider:</a:t>
            </a:r>
          </a:p>
          <a:p>
            <a:r>
              <a:rPr lang="en-US" dirty="0" smtClean="0"/>
              <a:t>What are your deliverables?</a:t>
            </a:r>
          </a:p>
          <a:p>
            <a:pPr lvl="1"/>
            <a:r>
              <a:rPr lang="en-US" dirty="0" smtClean="0"/>
              <a:t>Bar chart, analytical model, dashboard?</a:t>
            </a:r>
          </a:p>
          <a:p>
            <a:r>
              <a:rPr lang="en-US" dirty="0" smtClean="0"/>
              <a:t>Data size</a:t>
            </a:r>
          </a:p>
          <a:p>
            <a:r>
              <a:rPr lang="en-US" dirty="0" smtClean="0"/>
              <a:t>Cost </a:t>
            </a:r>
          </a:p>
          <a:p>
            <a:r>
              <a:rPr lang="en-US" dirty="0" smtClean="0"/>
              <a:t>Time</a:t>
            </a:r>
          </a:p>
          <a:p>
            <a:r>
              <a:rPr lang="en-US" dirty="0" smtClean="0"/>
              <a:t>Reproducibility</a:t>
            </a:r>
          </a:p>
          <a:p>
            <a:r>
              <a:rPr lang="en-US" dirty="0" smtClean="0"/>
              <a:t>Industry Standards </a:t>
            </a:r>
          </a:p>
          <a:p>
            <a:r>
              <a:rPr lang="en-US" dirty="0" smtClean="0"/>
              <a:t>Etc.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&gt;Kangal – A Turkish Concept Against Piracy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147" y="3770986"/>
            <a:ext cx="4800253" cy="2180928"/>
          </a:xfrm>
          <a:prstGeom prst="rect">
            <a:avLst/>
          </a:prstGeom>
        </p:spPr>
      </p:pic>
      <p:pic>
        <p:nvPicPr>
          <p:cNvPr id="3076" name="Picture 4" descr="dingy - DriverLayer Search Engi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51"/>
          <a:stretch/>
        </p:blipFill>
        <p:spPr bwMode="auto">
          <a:xfrm>
            <a:off x="6976147" y="1328467"/>
            <a:ext cx="4800253" cy="235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30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 to Data Visualization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Why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We Visualize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Understanding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Data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167519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166050" cy="4555200"/>
          </a:xfrm>
        </p:spPr>
        <p:txBody>
          <a:bodyPr>
            <a:normAutofit/>
          </a:bodyPr>
          <a:lstStyle/>
          <a:p>
            <a:r>
              <a:rPr lang="en-US" dirty="0"/>
              <a:t>Layout Design </a:t>
            </a:r>
            <a:endParaRPr lang="en-US" dirty="0" smtClean="0"/>
          </a:p>
          <a:p>
            <a:pPr lvl="1"/>
            <a:r>
              <a:rPr lang="en-US" dirty="0" smtClean="0"/>
              <a:t>Title</a:t>
            </a:r>
          </a:p>
          <a:p>
            <a:pPr lvl="1"/>
            <a:r>
              <a:rPr lang="en-US" dirty="0" smtClean="0"/>
              <a:t>Axes</a:t>
            </a:r>
          </a:p>
          <a:p>
            <a:pPr lvl="1"/>
            <a:r>
              <a:rPr lang="en-US" dirty="0" smtClean="0"/>
              <a:t>Annotations</a:t>
            </a:r>
          </a:p>
          <a:p>
            <a:pPr lvl="1"/>
            <a:r>
              <a:rPr lang="en-US" dirty="0" smtClean="0"/>
              <a:t>Themes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fewer than 6 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color opposites 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Fight Established Norms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Scales, Distortion, Chart Types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650" y="1356967"/>
            <a:ext cx="6204411" cy="46533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548" y="1424394"/>
            <a:ext cx="6194073" cy="477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9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479" y="1356967"/>
            <a:ext cx="5046921" cy="50469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166050" cy="4555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Layout Design 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Axes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Annotations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Themes</a:t>
            </a:r>
          </a:p>
          <a:p>
            <a:r>
              <a:rPr lang="en-US" dirty="0" smtClean="0"/>
              <a:t>Colors</a:t>
            </a:r>
          </a:p>
          <a:p>
            <a:pPr lvl="1"/>
            <a:r>
              <a:rPr lang="en-US" dirty="0"/>
              <a:t>Use fewer than 6 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color opposites 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Don’t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Fight Established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Norms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Scales, Distortion, Chart Types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478" y="1290772"/>
            <a:ext cx="5046921" cy="504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30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166050" cy="4555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Layout Design 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Axes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Annotations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Themes</a:t>
            </a:r>
          </a:p>
          <a:p>
            <a:r>
              <a:rPr lang="en-US" dirty="0" smtClean="0"/>
              <a:t>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fewer than 6 colors</a:t>
            </a:r>
          </a:p>
          <a:p>
            <a:pPr lvl="1"/>
            <a:r>
              <a:rPr lang="en-US" dirty="0"/>
              <a:t>Use color opposites 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Fight Established Norms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Scales, Distortion, Chart Types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84174"/>
            <a:ext cx="4260115" cy="42601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804111" y="6364335"/>
            <a:ext cx="297228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hlinkClick r:id="rId3"/>
              </a:rPr>
              <a:t>www.edrawsoft.com/templates/pdf/color-wheel.pdf</a:t>
            </a:r>
            <a:r>
              <a:rPr lang="en-US" sz="1000" dirty="0" smtClean="0"/>
              <a:t>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8104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166050" cy="4555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Layout Design 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Axes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Annotations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Themes</a:t>
            </a:r>
          </a:p>
          <a:p>
            <a:r>
              <a:rPr lang="en-US" dirty="0" smtClean="0"/>
              <a:t>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fewer than 6 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color opposites </a:t>
            </a:r>
          </a:p>
          <a:p>
            <a:pPr lvl="1"/>
            <a:r>
              <a:rPr lang="en-US" dirty="0"/>
              <a:t>Don’t Fight Established Norms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Scales, Distortion, Chart Types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016" y="1536633"/>
            <a:ext cx="5859411" cy="26484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62913" y="1180407"/>
            <a:ext cx="6682723" cy="3217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698" y="1327872"/>
            <a:ext cx="3368045" cy="33563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896" y="1275774"/>
            <a:ext cx="6100755" cy="481605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684916" y="5951785"/>
            <a:ext cx="363871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  <a:hlinkClick r:id="rId5"/>
              </a:rPr>
              <a:t>https://socialh.com/choosing-colors-for-your-business-or-website/</a:t>
            </a:r>
            <a:r>
              <a:rPr lang="en-US" sz="1000" dirty="0">
                <a:solidFill>
                  <a:schemeClr val="accent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471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ADA Compliance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863902" cy="45552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Red-Green</a:t>
            </a:r>
          </a:p>
          <a:p>
            <a:r>
              <a:rPr lang="en-US" b="1" dirty="0" smtClean="0"/>
              <a:t>Deuteranomaly</a:t>
            </a:r>
            <a:r>
              <a:rPr lang="en-US" dirty="0"/>
              <a:t> </a:t>
            </a:r>
            <a:endParaRPr lang="en-US" dirty="0" smtClean="0"/>
          </a:p>
          <a:p>
            <a:pPr lvl="1"/>
            <a:r>
              <a:rPr lang="en-US" dirty="0" smtClean="0"/>
              <a:t>Yellow </a:t>
            </a:r>
            <a:r>
              <a:rPr lang="en-US" dirty="0"/>
              <a:t>and green appear </a:t>
            </a:r>
            <a:r>
              <a:rPr lang="en-US" dirty="0" smtClean="0"/>
              <a:t>redder</a:t>
            </a:r>
          </a:p>
          <a:p>
            <a:pPr lvl="1"/>
            <a:r>
              <a:rPr lang="en-US" dirty="0" smtClean="0"/>
              <a:t>Difficult </a:t>
            </a:r>
            <a:r>
              <a:rPr lang="en-US" dirty="0"/>
              <a:t>to tell violet from blue. </a:t>
            </a:r>
            <a:endParaRPr lang="en-US" dirty="0" smtClean="0"/>
          </a:p>
          <a:p>
            <a:pPr lvl="1"/>
            <a:r>
              <a:rPr lang="en-US" dirty="0" smtClean="0"/>
              <a:t>Most </a:t>
            </a:r>
            <a:r>
              <a:rPr lang="en-US" dirty="0"/>
              <a:t>common </a:t>
            </a:r>
            <a:r>
              <a:rPr lang="en-US" dirty="0" smtClean="0"/>
              <a:t>affecting ~5% of males</a:t>
            </a:r>
            <a:endParaRPr lang="en-US" b="1" dirty="0" smtClean="0"/>
          </a:p>
          <a:p>
            <a:r>
              <a:rPr lang="en-US" b="1" dirty="0" err="1" smtClean="0"/>
              <a:t>Protanopia</a:t>
            </a:r>
            <a:r>
              <a:rPr lang="en-US" dirty="0"/>
              <a:t> </a:t>
            </a:r>
            <a:endParaRPr lang="en-US" dirty="0" smtClean="0"/>
          </a:p>
          <a:p>
            <a:pPr lvl="1"/>
            <a:r>
              <a:rPr lang="en-US" dirty="0" smtClean="0"/>
              <a:t>Red </a:t>
            </a:r>
            <a:r>
              <a:rPr lang="en-US" dirty="0"/>
              <a:t>appears as black. </a:t>
            </a:r>
            <a:endParaRPr lang="en-US" dirty="0" smtClean="0"/>
          </a:p>
          <a:p>
            <a:pPr lvl="1"/>
            <a:r>
              <a:rPr lang="en-US" dirty="0" smtClean="0"/>
              <a:t>Certain </a:t>
            </a:r>
            <a:r>
              <a:rPr lang="en-US" dirty="0"/>
              <a:t>shades of orange, yellow, and green all appear as yellow. </a:t>
            </a:r>
            <a:endParaRPr lang="en-US" dirty="0" smtClean="0"/>
          </a:p>
          <a:p>
            <a:pPr lvl="1"/>
            <a:r>
              <a:rPr lang="en-US" dirty="0" smtClean="0"/>
              <a:t>Affects ~1% </a:t>
            </a:r>
            <a:r>
              <a:rPr lang="en-US" dirty="0"/>
              <a:t>of males.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Blue-Yellow</a:t>
            </a:r>
            <a:endParaRPr lang="en-US" dirty="0"/>
          </a:p>
          <a:p>
            <a:r>
              <a:rPr lang="en-US" b="1" dirty="0" err="1" smtClean="0"/>
              <a:t>Tritanopia</a:t>
            </a:r>
            <a:endParaRPr lang="en-US" dirty="0" smtClean="0"/>
          </a:p>
          <a:p>
            <a:pPr lvl="1"/>
            <a:r>
              <a:rPr lang="en-US" dirty="0" smtClean="0"/>
              <a:t>Blue </a:t>
            </a:r>
            <a:r>
              <a:rPr lang="en-US" dirty="0"/>
              <a:t>appears </a:t>
            </a:r>
            <a:r>
              <a:rPr lang="en-US" dirty="0" smtClean="0"/>
              <a:t>green</a:t>
            </a:r>
          </a:p>
          <a:p>
            <a:pPr lvl="1"/>
            <a:r>
              <a:rPr lang="en-US" dirty="0" smtClean="0"/>
              <a:t>Yellow </a:t>
            </a:r>
            <a:r>
              <a:rPr lang="en-US" dirty="0"/>
              <a:t>appears violet or light </a:t>
            </a:r>
            <a:r>
              <a:rPr lang="en-US" dirty="0" smtClean="0"/>
              <a:t>grey</a:t>
            </a:r>
          </a:p>
          <a:p>
            <a:pPr lvl="1"/>
            <a:r>
              <a:rPr lang="en-US" dirty="0" smtClean="0"/>
              <a:t>Extremely </a:t>
            </a:r>
            <a:r>
              <a:rPr lang="en-US" dirty="0"/>
              <a:t>rare </a:t>
            </a:r>
            <a:r>
              <a:rPr lang="en-US" dirty="0" smtClean="0"/>
              <a:t>affecting </a:t>
            </a:r>
            <a:r>
              <a:rPr lang="en-US" dirty="0"/>
              <a:t>males and females equally.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820" y="1356967"/>
            <a:ext cx="4852580" cy="48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7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is Data Visualization Important?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498201"/>
            <a:ext cx="11360800" cy="4664249"/>
          </a:xfrm>
        </p:spPr>
        <p:txBody>
          <a:bodyPr/>
          <a:lstStyle/>
          <a:p>
            <a:r>
              <a:rPr lang="en-US" dirty="0"/>
              <a:t>A picture is worth a 1,000 words (observations)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200" dirty="0"/>
              <a:t>–Tess Flanders 1911</a:t>
            </a:r>
            <a:endParaRPr lang="en" sz="2200" dirty="0"/>
          </a:p>
          <a:p>
            <a:endParaRPr lang="en" dirty="0"/>
          </a:p>
        </p:txBody>
      </p:sp>
      <p:sp>
        <p:nvSpPr>
          <p:cNvPr id="5" name="Right Arrow 4"/>
          <p:cNvSpPr/>
          <p:nvPr/>
        </p:nvSpPr>
        <p:spPr>
          <a:xfrm>
            <a:off x="6358003" y="4951288"/>
            <a:ext cx="1023699" cy="4963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624"/>
          <a:stretch/>
        </p:blipFill>
        <p:spPr>
          <a:xfrm>
            <a:off x="415600" y="4236525"/>
            <a:ext cx="5572125" cy="1925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539" y="2103823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18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166050" cy="4555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Layout Design 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Axes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Annotations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Themes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fewer than 6 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color opposites 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Fight Established Norms</a:t>
            </a:r>
          </a:p>
          <a:p>
            <a:r>
              <a:rPr lang="en-US" dirty="0" smtClean="0"/>
              <a:t>Scales, Distortion, Chart Types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016" y="1536633"/>
            <a:ext cx="5859411" cy="26484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62913" y="1180407"/>
            <a:ext cx="6682723" cy="3217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5242597" y="1356967"/>
            <a:ext cx="6838247" cy="4154481"/>
            <a:chOff x="5269694" y="1478387"/>
            <a:chExt cx="6838247" cy="415448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69695" y="1478387"/>
              <a:ext cx="6838246" cy="390826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5269694" y="5386647"/>
              <a:ext cx="408212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000" dirty="0"/>
                <a:t>https://eagereyes.org/blog/2008/linear-vs-quadratic-change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210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Chart Improvement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1. Start </a:t>
            </a:r>
            <a:r>
              <a:rPr lang="en-US" dirty="0"/>
              <a:t>with your </a:t>
            </a:r>
            <a:r>
              <a:rPr lang="en-US" dirty="0" smtClean="0"/>
              <a:t>message</a:t>
            </a:r>
          </a:p>
          <a:p>
            <a:pPr lvl="1"/>
            <a:r>
              <a:rPr lang="en-US" dirty="0" smtClean="0"/>
              <a:t>Chart title should be main message and add subtitle for further clarification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2. Highlight </a:t>
            </a:r>
            <a:r>
              <a:rPr lang="en-US" dirty="0"/>
              <a:t>only the important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Pick </a:t>
            </a:r>
            <a:r>
              <a:rPr lang="en-US" dirty="0"/>
              <a:t>1-3 things to highlight </a:t>
            </a:r>
            <a:r>
              <a:rPr lang="en-US" b="1" i="1" dirty="0"/>
              <a:t>or pick a different </a:t>
            </a:r>
            <a:r>
              <a:rPr lang="en-US" b="1" i="1" dirty="0" smtClean="0"/>
              <a:t>chart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3. Pick </a:t>
            </a:r>
            <a:r>
              <a:rPr lang="en-US" dirty="0"/>
              <a:t>good </a:t>
            </a:r>
            <a:r>
              <a:rPr lang="en-US" dirty="0" smtClean="0"/>
              <a:t>colors</a:t>
            </a:r>
          </a:p>
          <a:p>
            <a:pPr lvl="1"/>
            <a:r>
              <a:rPr lang="en-US" dirty="0" smtClean="0"/>
              <a:t>Use </a:t>
            </a:r>
            <a:r>
              <a:rPr lang="en-US" dirty="0"/>
              <a:t>color sparingly/to </a:t>
            </a:r>
            <a:r>
              <a:rPr lang="en-US" dirty="0" smtClean="0"/>
              <a:t>highlight </a:t>
            </a:r>
          </a:p>
          <a:p>
            <a:pPr lvl="2"/>
            <a:r>
              <a:rPr lang="en-US" dirty="0" smtClean="0"/>
              <a:t>Related </a:t>
            </a:r>
            <a:r>
              <a:rPr lang="en-US" dirty="0"/>
              <a:t>things have related </a:t>
            </a:r>
            <a:r>
              <a:rPr lang="en-US" dirty="0" smtClean="0"/>
              <a:t>colors</a:t>
            </a:r>
            <a:endParaRPr lang="en-US" dirty="0"/>
          </a:p>
          <a:p>
            <a:pPr lvl="2"/>
            <a:r>
              <a:rPr lang="en-US" dirty="0" smtClean="0"/>
              <a:t>Avoid bad pairings red </a:t>
            </a:r>
            <a:r>
              <a:rPr lang="en-US" dirty="0"/>
              <a:t>and green (colorblind)</a:t>
            </a:r>
          </a:p>
          <a:p>
            <a:pPr marL="0" indent="0">
              <a:buNone/>
            </a:pPr>
            <a:r>
              <a:rPr lang="en-US" dirty="0" smtClean="0"/>
              <a:t>4. Use Logical Order: Others </a:t>
            </a:r>
            <a:r>
              <a:rPr lang="en-US" dirty="0"/>
              <a:t>don’t care about original </a:t>
            </a:r>
            <a:r>
              <a:rPr lang="en-US" dirty="0" smtClean="0"/>
              <a:t>order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5. Eliminate </a:t>
            </a:r>
            <a:r>
              <a:rPr lang="en-US" dirty="0"/>
              <a:t>junk: Delete </a:t>
            </a:r>
            <a:r>
              <a:rPr lang="en-US" dirty="0" smtClean="0"/>
              <a:t>legends, Remove </a:t>
            </a:r>
            <a:r>
              <a:rPr lang="en-US" dirty="0"/>
              <a:t>axis </a:t>
            </a:r>
            <a:r>
              <a:rPr lang="en-US" dirty="0" smtClean="0"/>
              <a:t>lines, Remove </a:t>
            </a:r>
            <a:r>
              <a:rPr lang="en-US" dirty="0"/>
              <a:t>or trim axis numbers</a:t>
            </a:r>
          </a:p>
          <a:p>
            <a:pPr marL="0" indent="0">
              <a:buNone/>
            </a:pPr>
            <a:r>
              <a:rPr lang="en-US" dirty="0" smtClean="0"/>
              <a:t>6. Add </a:t>
            </a:r>
            <a:r>
              <a:rPr lang="en-US" dirty="0"/>
              <a:t>strategic </a:t>
            </a:r>
            <a:r>
              <a:rPr lang="en-US" dirty="0" smtClean="0"/>
              <a:t>labels</a:t>
            </a:r>
          </a:p>
          <a:p>
            <a:pPr lvl="1"/>
            <a:r>
              <a:rPr lang="en-US" dirty="0" smtClean="0"/>
              <a:t>Legend: Put </a:t>
            </a:r>
            <a:r>
              <a:rPr lang="en-US" dirty="0"/>
              <a:t>series name right next to the data on the plot</a:t>
            </a:r>
          </a:p>
          <a:p>
            <a:pPr lvl="1"/>
            <a:r>
              <a:rPr lang="en-US" dirty="0"/>
              <a:t>Axis </a:t>
            </a:r>
            <a:r>
              <a:rPr lang="en-US" dirty="0" smtClean="0"/>
              <a:t>numbers: Label </a:t>
            </a:r>
            <a:r>
              <a:rPr lang="en-US" dirty="0"/>
              <a:t>data directly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63878" y="6414148"/>
            <a:ext cx="75680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616161"/>
                </a:solidFill>
              </a:rPr>
              <a:t>Data from: Briney, K., </a:t>
            </a:r>
            <a:r>
              <a:rPr lang="en-US" sz="900" dirty="0" err="1">
                <a:solidFill>
                  <a:srgbClr val="616161"/>
                </a:solidFill>
              </a:rPr>
              <a:t>Goben</a:t>
            </a:r>
            <a:r>
              <a:rPr lang="en-US" sz="900" dirty="0">
                <a:solidFill>
                  <a:srgbClr val="616161"/>
                </a:solidFill>
              </a:rPr>
              <a:t>, A., &amp; </a:t>
            </a:r>
            <a:r>
              <a:rPr lang="en-US" sz="900" dirty="0" err="1">
                <a:solidFill>
                  <a:srgbClr val="616161"/>
                </a:solidFill>
              </a:rPr>
              <a:t>Zilinski</a:t>
            </a:r>
            <a:r>
              <a:rPr lang="en-US" sz="900" dirty="0">
                <a:solidFill>
                  <a:srgbClr val="616161"/>
                </a:solidFill>
              </a:rPr>
              <a:t>, L. (2015). Do You Have an Institutional Data Policy? A Review of the Current Landscape of Library Data Services and Institutional Data Policies. </a:t>
            </a:r>
            <a:r>
              <a:rPr lang="en-US" sz="900" i="1" dirty="0">
                <a:solidFill>
                  <a:srgbClr val="616161"/>
                </a:solidFill>
              </a:rPr>
              <a:t>Journal of Librarianship and Scholarly Communication</a:t>
            </a:r>
            <a:r>
              <a:rPr lang="en-US" sz="900" dirty="0">
                <a:solidFill>
                  <a:srgbClr val="616161"/>
                </a:solidFill>
              </a:rPr>
              <a:t>, </a:t>
            </a:r>
            <a:r>
              <a:rPr lang="en-US" sz="900" i="1" dirty="0">
                <a:solidFill>
                  <a:srgbClr val="616161"/>
                </a:solidFill>
              </a:rPr>
              <a:t>3</a:t>
            </a:r>
            <a:r>
              <a:rPr lang="en-US" sz="900" dirty="0">
                <a:solidFill>
                  <a:srgbClr val="616161"/>
                </a:solidFill>
              </a:rPr>
              <a:t>(2), eP1232. DOI: </a:t>
            </a:r>
            <a:r>
              <a:rPr lang="en-US" sz="900" dirty="0">
                <a:solidFill>
                  <a:srgbClr val="333333"/>
                </a:solidFill>
              </a:rPr>
              <a:t>http://doi.org/10.7710/2162-3309.1232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35574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1825621"/>
            <a:ext cx="5440485" cy="32700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and After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78" y="1825621"/>
            <a:ext cx="5440484" cy="327007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3878" y="6414148"/>
            <a:ext cx="75680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616161"/>
                </a:solidFill>
              </a:rPr>
              <a:t>Data from: Briney, K., </a:t>
            </a:r>
            <a:r>
              <a:rPr lang="en-US" sz="900" dirty="0" err="1">
                <a:solidFill>
                  <a:srgbClr val="616161"/>
                </a:solidFill>
              </a:rPr>
              <a:t>Goben</a:t>
            </a:r>
            <a:r>
              <a:rPr lang="en-US" sz="900" dirty="0">
                <a:solidFill>
                  <a:srgbClr val="616161"/>
                </a:solidFill>
              </a:rPr>
              <a:t>, A., &amp; </a:t>
            </a:r>
            <a:r>
              <a:rPr lang="en-US" sz="900" dirty="0" err="1">
                <a:solidFill>
                  <a:srgbClr val="616161"/>
                </a:solidFill>
              </a:rPr>
              <a:t>Zilinski</a:t>
            </a:r>
            <a:r>
              <a:rPr lang="en-US" sz="900" dirty="0">
                <a:solidFill>
                  <a:srgbClr val="616161"/>
                </a:solidFill>
              </a:rPr>
              <a:t>, L. (2015). Do You Have an Institutional Data Policy? A Review of the Current Landscape of Library Data Services and Institutional Data Policies. </a:t>
            </a:r>
            <a:r>
              <a:rPr lang="en-US" sz="900" i="1" dirty="0">
                <a:solidFill>
                  <a:srgbClr val="616161"/>
                </a:solidFill>
              </a:rPr>
              <a:t>Journal of Librarianship and Scholarly Communication</a:t>
            </a:r>
            <a:r>
              <a:rPr lang="en-US" sz="900" dirty="0">
                <a:solidFill>
                  <a:srgbClr val="616161"/>
                </a:solidFill>
              </a:rPr>
              <a:t>, </a:t>
            </a:r>
            <a:r>
              <a:rPr lang="en-US" sz="900" i="1" dirty="0">
                <a:solidFill>
                  <a:srgbClr val="616161"/>
                </a:solidFill>
              </a:rPr>
              <a:t>3</a:t>
            </a:r>
            <a:r>
              <a:rPr lang="en-US" sz="900" dirty="0">
                <a:solidFill>
                  <a:srgbClr val="616161"/>
                </a:solidFill>
              </a:rPr>
              <a:t>(2), eP1232. DOI: </a:t>
            </a:r>
            <a:r>
              <a:rPr lang="en-US" sz="900" dirty="0">
                <a:solidFill>
                  <a:srgbClr val="333333"/>
                </a:solidFill>
              </a:rPr>
              <a:t>http://doi.org/10.7710/2162-3309.1232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3231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and After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107" y="1756612"/>
            <a:ext cx="6215929" cy="4659335"/>
          </a:xfrm>
        </p:spPr>
      </p:pic>
      <p:pic>
        <p:nvPicPr>
          <p:cNvPr id="2050" name="Picture 2" descr="https://pbs.twimg.com/media/Dy_wbXkUUAA6yi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756612"/>
            <a:ext cx="5719313" cy="465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4218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4716"/>
          </a:xfrm>
        </p:spPr>
        <p:txBody>
          <a:bodyPr>
            <a:normAutofit/>
          </a:bodyPr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755" y="1325435"/>
            <a:ext cx="7580996" cy="49996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755" y="1319842"/>
            <a:ext cx="7267016" cy="54308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755" y="1157048"/>
            <a:ext cx="7464782" cy="570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Want to continue learning Data Visualization?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Academic Courses: </a:t>
            </a:r>
          </a:p>
          <a:p>
            <a:pPr lvl="1"/>
            <a:r>
              <a:rPr lang="en-US" dirty="0" smtClean="0"/>
              <a:t>BANA 5137/6037– Data Visualization</a:t>
            </a:r>
          </a:p>
          <a:p>
            <a:pPr lvl="1"/>
            <a:r>
              <a:rPr lang="en-US" dirty="0" smtClean="0"/>
              <a:t>GEOG 5198C/6098C </a:t>
            </a:r>
            <a:r>
              <a:rPr lang="en-US" dirty="0"/>
              <a:t>- Practical Data Mining and </a:t>
            </a:r>
            <a:r>
              <a:rPr lang="en-US" dirty="0" smtClean="0"/>
              <a:t>Visualization</a:t>
            </a:r>
          </a:p>
          <a:p>
            <a:pPr lvl="1"/>
            <a:r>
              <a:rPr lang="en-US" dirty="0" smtClean="0"/>
              <a:t>PLAN 5172 – Intro to Planning &amp; Design Visualization</a:t>
            </a:r>
            <a:r>
              <a:rPr lang="en-US" dirty="0"/>
              <a:t> </a:t>
            </a:r>
            <a:endParaRPr lang="en-US" dirty="0" smtClean="0"/>
          </a:p>
          <a:p>
            <a:pPr lvl="1"/>
            <a:r>
              <a:rPr lang="en-US" dirty="0"/>
              <a:t>CODE 3041 </a:t>
            </a:r>
            <a:r>
              <a:rPr lang="en-US" dirty="0" smtClean="0"/>
              <a:t>- Core </a:t>
            </a:r>
            <a:r>
              <a:rPr lang="en-US" dirty="0"/>
              <a:t>Topics in Graphic Design</a:t>
            </a:r>
            <a:endParaRPr lang="en-US" dirty="0" smtClean="0"/>
          </a:p>
          <a:p>
            <a:pPr marL="0" indent="0">
              <a:buNone/>
            </a:pPr>
            <a:r>
              <a:rPr lang="it-IT" b="1" dirty="0" smtClean="0"/>
              <a:t>Lynda</a:t>
            </a:r>
            <a:r>
              <a:rPr lang="it-IT" dirty="0" smtClean="0"/>
              <a:t>:</a:t>
            </a:r>
          </a:p>
          <a:p>
            <a:pPr lvl="1"/>
            <a:r>
              <a:rPr lang="it-IT" dirty="0" smtClean="0"/>
              <a:t>Learning Data Visualization</a:t>
            </a:r>
          </a:p>
          <a:p>
            <a:pPr lvl="1"/>
            <a:r>
              <a:rPr lang="it-IT" dirty="0" smtClean="0"/>
              <a:t>Data Visualization for Data Analysts</a:t>
            </a:r>
          </a:p>
          <a:p>
            <a:pPr lvl="1"/>
            <a:r>
              <a:rPr lang="it-IT" dirty="0" smtClean="0"/>
              <a:t>Designing a Data Visualizations</a:t>
            </a:r>
          </a:p>
          <a:p>
            <a:pPr lvl="1"/>
            <a:r>
              <a:rPr lang="it-IT" dirty="0" smtClean="0"/>
              <a:t>Dozens more...</a:t>
            </a:r>
          </a:p>
          <a:p>
            <a:pPr marL="0" indent="0">
              <a:buNone/>
            </a:pPr>
            <a:r>
              <a:rPr lang="it-IT" b="1" dirty="0" smtClean="0"/>
              <a:t>Library Workshops:</a:t>
            </a:r>
          </a:p>
          <a:p>
            <a:pPr lvl="1"/>
            <a:r>
              <a:rPr lang="it-IT" dirty="0">
                <a:hlinkClick r:id="rId2"/>
              </a:rPr>
              <a:t>https://</a:t>
            </a:r>
            <a:r>
              <a:rPr lang="it-IT" dirty="0" smtClean="0">
                <a:hlinkClick r:id="rId2"/>
              </a:rPr>
              <a:t>webapps2.uc.edu/ce/facdev/Workshops</a:t>
            </a:r>
            <a:r>
              <a:rPr lang="it-IT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35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Additional Online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0753" y="1356967"/>
            <a:ext cx="11897833" cy="4734866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General Viz Help:</a:t>
            </a:r>
          </a:p>
          <a:p>
            <a:pPr lvl="1"/>
            <a:r>
              <a:rPr lang="en-US" u="sng" dirty="0" smtClean="0">
                <a:hlinkClick r:id="rId2"/>
              </a:rPr>
              <a:t>http</a:t>
            </a:r>
            <a:r>
              <a:rPr lang="en-US" u="sng" dirty="0">
                <a:hlinkClick r:id="rId2"/>
              </a:rPr>
              <a:t>://datavizproject.com</a:t>
            </a:r>
            <a:r>
              <a:rPr lang="en-US" u="sng" dirty="0" smtClean="0">
                <a:hlinkClick r:id="rId2"/>
              </a:rPr>
              <a:t>/</a:t>
            </a:r>
            <a:endParaRPr lang="en-US" u="sng" dirty="0" smtClean="0"/>
          </a:p>
          <a:p>
            <a:pPr lvl="1"/>
            <a:r>
              <a:rPr lang="en-US" dirty="0">
                <a:hlinkClick r:id="rId3"/>
              </a:rPr>
              <a:t>http://flowingdata.com</a:t>
            </a:r>
            <a:r>
              <a:rPr lang="en-US" dirty="0"/>
              <a:t>  </a:t>
            </a:r>
          </a:p>
          <a:p>
            <a:pPr lvl="1"/>
            <a:r>
              <a:rPr lang="en-US" dirty="0">
                <a:hlinkClick r:id="rId4"/>
              </a:rPr>
              <a:t>http://www.dailyinfographic.com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5"/>
              </a:rPr>
              <a:t>http://www.informationisbeautiful.net</a:t>
            </a:r>
            <a:r>
              <a:rPr lang="en-US" dirty="0"/>
              <a:t> </a:t>
            </a:r>
          </a:p>
          <a:p>
            <a:pPr lvl="1"/>
            <a:r>
              <a:rPr lang="en-US" u="sng" dirty="0">
                <a:hlinkClick r:id="rId6"/>
              </a:rPr>
              <a:t>https://datavizcatalogue.com/</a:t>
            </a:r>
            <a:r>
              <a:rPr lang="en-US" dirty="0"/>
              <a:t> </a:t>
            </a:r>
          </a:p>
          <a:p>
            <a:pPr lvl="1"/>
            <a:r>
              <a:rPr lang="en-US" u="sng" dirty="0">
                <a:hlinkClick r:id="rId7"/>
              </a:rPr>
              <a:t>http://www.datacarpentry.org/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>
                <a:hlinkClick r:id="rId8"/>
              </a:rPr>
              <a:t>https://</a:t>
            </a:r>
            <a:r>
              <a:rPr lang="en-US" dirty="0" smtClean="0">
                <a:hlinkClick r:id="rId8"/>
              </a:rPr>
              <a:t>data-to-viz.com</a:t>
            </a:r>
            <a:r>
              <a:rPr lang="en-US" dirty="0" smtClean="0"/>
              <a:t> </a:t>
            </a:r>
            <a:endParaRPr lang="en-US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Visualization in R</a:t>
            </a:r>
            <a:endParaRPr lang="en-US" b="1" dirty="0"/>
          </a:p>
          <a:p>
            <a:pPr lvl="1"/>
            <a:r>
              <a:rPr lang="en-US" u="sng" dirty="0">
                <a:hlinkClick r:id="rId9"/>
              </a:rPr>
              <a:t>Grammar </a:t>
            </a:r>
            <a:r>
              <a:rPr lang="en-US" u="sng" dirty="0" smtClean="0">
                <a:hlinkClick r:id="rId9"/>
              </a:rPr>
              <a:t>of </a:t>
            </a:r>
            <a:r>
              <a:rPr lang="en-US" u="sng" dirty="0">
                <a:hlinkClick r:id="rId9"/>
              </a:rPr>
              <a:t>Graphics</a:t>
            </a:r>
            <a:r>
              <a:rPr lang="en-US" dirty="0"/>
              <a:t> (Hadley </a:t>
            </a:r>
            <a:r>
              <a:rPr lang="en-US" dirty="0" smtClean="0"/>
              <a:t>Wickham)</a:t>
            </a:r>
          </a:p>
          <a:p>
            <a:pPr lvl="1"/>
            <a:r>
              <a:rPr lang="en-US" dirty="0">
                <a:hlinkClick r:id="rId10"/>
              </a:rPr>
              <a:t>https://</a:t>
            </a:r>
            <a:r>
              <a:rPr lang="en-US" dirty="0" smtClean="0">
                <a:hlinkClick r:id="rId10"/>
              </a:rPr>
              <a:t>www.analyticsvidhya.com/blog/2015/07/guide-data-visualization-r/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b="1" dirty="0" smtClean="0"/>
              <a:t>Tableau</a:t>
            </a:r>
            <a:r>
              <a:rPr lang="en-US" dirty="0" smtClean="0"/>
              <a:t> </a:t>
            </a:r>
          </a:p>
          <a:p>
            <a:pPr lvl="1"/>
            <a:r>
              <a:rPr lang="en-US" dirty="0">
                <a:hlinkClick r:id="rId11"/>
              </a:rPr>
              <a:t>https://</a:t>
            </a:r>
            <a:r>
              <a:rPr lang="en-US" dirty="0" smtClean="0">
                <a:hlinkClick r:id="rId11"/>
              </a:rPr>
              <a:t>public.tableau.com/en-us/s/gallery</a:t>
            </a:r>
            <a:r>
              <a:rPr lang="en-US" dirty="0" smtClean="0"/>
              <a:t> </a:t>
            </a:r>
          </a:p>
          <a:p>
            <a:pPr lvl="1"/>
            <a:r>
              <a:rPr lang="en-US" dirty="0">
                <a:hlinkClick r:id="rId12"/>
              </a:rPr>
              <a:t>http://www.vizwiz.com</a:t>
            </a:r>
            <a:r>
              <a:rPr lang="en-US" dirty="0" smtClean="0">
                <a:hlinkClick r:id="rId12"/>
              </a:rPr>
              <a:t>/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D3.js</a:t>
            </a:r>
          </a:p>
          <a:p>
            <a:pPr lvl="1"/>
            <a:r>
              <a:rPr lang="en-US" dirty="0">
                <a:hlinkClick r:id="rId13"/>
              </a:rPr>
              <a:t>https://github.com/d3/d3/wiki/gallery</a:t>
            </a:r>
            <a:endParaRPr lang="en-US" dirty="0"/>
          </a:p>
          <a:p>
            <a:pPr lvl="1"/>
            <a:r>
              <a:rPr lang="en-US" dirty="0" smtClean="0">
                <a:hlinkClick r:id="rId14"/>
              </a:rPr>
              <a:t>http</a:t>
            </a:r>
            <a:r>
              <a:rPr lang="en-US" dirty="0">
                <a:hlinkClick r:id="rId14"/>
              </a:rPr>
              <a:t>://</a:t>
            </a:r>
            <a:r>
              <a:rPr lang="en-US" dirty="0" smtClean="0">
                <a:hlinkClick r:id="rId14"/>
              </a:rPr>
              <a:t>mbostock.github.io/d3/talk/20111116/bundle.html</a:t>
            </a:r>
            <a:endParaRPr lang="en-US" dirty="0" smtClean="0"/>
          </a:p>
          <a:p>
            <a:pPr lvl="1"/>
            <a:r>
              <a:rPr lang="en-US" dirty="0">
                <a:hlinkClick r:id="rId15"/>
              </a:rPr>
              <a:t>http://</a:t>
            </a:r>
            <a:r>
              <a:rPr lang="en-US">
                <a:hlinkClick r:id="rId15"/>
              </a:rPr>
              <a:t>animateddata.co.uk/lab/d3-tree</a:t>
            </a:r>
            <a:r>
              <a:rPr lang="en-US" smtClean="0">
                <a:hlinkClick r:id="rId15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6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09108" y="647700"/>
            <a:ext cx="8358967" cy="5629275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Contact </a:t>
            </a:r>
            <a:r>
              <a:rPr lang="en-US" sz="2800" b="1" dirty="0" smtClean="0">
                <a:solidFill>
                  <a:schemeClr val="tx1"/>
                </a:solidFill>
              </a:rPr>
              <a:t>Research &amp; Data Services</a:t>
            </a:r>
            <a:endParaRPr lang="en-US" sz="2800" b="1" dirty="0">
              <a:solidFill>
                <a:schemeClr val="tx1"/>
              </a:solidFill>
            </a:endParaRPr>
          </a:p>
          <a:p>
            <a:pPr algn="l"/>
            <a:endParaRPr lang="en-US" sz="2800" b="1" dirty="0" smtClean="0">
              <a:solidFill>
                <a:schemeClr val="tx1"/>
              </a:solidFill>
            </a:endParaRPr>
          </a:p>
          <a:p>
            <a:pPr algn="l"/>
            <a:r>
              <a:rPr lang="en-US" sz="2600" b="1" dirty="0" smtClean="0">
                <a:solidFill>
                  <a:schemeClr val="tx1"/>
                </a:solidFill>
              </a:rPr>
              <a:t>Email</a:t>
            </a:r>
            <a:r>
              <a:rPr lang="en-US" sz="2600" b="1" dirty="0">
                <a:solidFill>
                  <a:schemeClr val="tx1"/>
                </a:solidFill>
              </a:rPr>
              <a:t>: </a:t>
            </a:r>
            <a:r>
              <a:rPr lang="en-US" sz="2600" dirty="0" smtClean="0">
                <a:solidFill>
                  <a:schemeClr val="tx1"/>
                </a:solidFill>
                <a:hlinkClick r:id="rId2"/>
              </a:rPr>
              <a:t>AskData@uc.edu</a:t>
            </a:r>
            <a:endParaRPr lang="en-US" sz="2600" dirty="0">
              <a:solidFill>
                <a:schemeClr val="tx1"/>
              </a:solidFill>
            </a:endParaRPr>
          </a:p>
          <a:p>
            <a:pPr algn="l"/>
            <a:r>
              <a:rPr lang="en-US" sz="2600" b="1" dirty="0" smtClean="0">
                <a:solidFill>
                  <a:schemeClr val="tx1"/>
                </a:solidFill>
              </a:rPr>
              <a:t>Web</a:t>
            </a:r>
            <a:r>
              <a:rPr lang="en-US" sz="2600" b="1" dirty="0">
                <a:solidFill>
                  <a:schemeClr val="tx1"/>
                </a:solidFill>
              </a:rPr>
              <a:t>:</a:t>
            </a:r>
            <a:r>
              <a:rPr lang="en-US" sz="2600" dirty="0">
                <a:solidFill>
                  <a:schemeClr val="tx1"/>
                </a:solidFill>
              </a:rPr>
              <a:t> </a:t>
            </a:r>
            <a:r>
              <a:rPr lang="en-US" sz="2600" dirty="0">
                <a:solidFill>
                  <a:schemeClr val="tx1"/>
                </a:solidFill>
                <a:hlinkClick r:id="rId3"/>
              </a:rPr>
              <a:t>https://</a:t>
            </a:r>
            <a:r>
              <a:rPr lang="en-US" sz="2600" dirty="0" smtClean="0">
                <a:solidFill>
                  <a:schemeClr val="tx1"/>
                </a:solidFill>
                <a:hlinkClick r:id="rId3"/>
              </a:rPr>
              <a:t>libraries.uc.edu/digital-scholarship/data-services.html</a:t>
            </a:r>
            <a:r>
              <a:rPr lang="en-US" sz="2600" dirty="0" smtClean="0">
                <a:solidFill>
                  <a:schemeClr val="tx1"/>
                </a:solidFill>
              </a:rPr>
              <a:t> </a:t>
            </a:r>
            <a:endParaRPr lang="en-US" sz="2600" dirty="0">
              <a:solidFill>
                <a:schemeClr val="tx1"/>
              </a:solidFill>
            </a:endParaRPr>
          </a:p>
          <a:p>
            <a:pPr algn="l"/>
            <a:endParaRPr lang="en-US" sz="2600" b="1" dirty="0" smtClean="0">
              <a:solidFill>
                <a:schemeClr val="tx1"/>
              </a:solidFill>
            </a:endParaRPr>
          </a:p>
          <a:p>
            <a:pPr algn="l"/>
            <a:r>
              <a:rPr lang="en-US" sz="2600" b="1" dirty="0" smtClean="0">
                <a:solidFill>
                  <a:schemeClr val="tx1"/>
                </a:solidFill>
              </a:rPr>
              <a:t>Visit: </a:t>
            </a:r>
            <a:r>
              <a:rPr lang="en-US" sz="2600" dirty="0" smtClean="0">
                <a:solidFill>
                  <a:schemeClr val="tx1"/>
                </a:solidFill>
              </a:rPr>
              <a:t>240 </a:t>
            </a:r>
            <a:r>
              <a:rPr lang="en-US" sz="2600" dirty="0">
                <a:solidFill>
                  <a:schemeClr val="tx1"/>
                </a:solidFill>
              </a:rPr>
              <a:t>Braunstein Hall (Geology-Math-Physics </a:t>
            </a:r>
            <a:r>
              <a:rPr lang="en-US" sz="2600" dirty="0" smtClean="0">
                <a:solidFill>
                  <a:schemeClr val="tx1"/>
                </a:solidFill>
              </a:rPr>
              <a:t>Library)</a:t>
            </a:r>
          </a:p>
          <a:p>
            <a:pPr algn="l"/>
            <a:r>
              <a:rPr lang="en-US" sz="2600" b="1" dirty="0" smtClean="0">
                <a:solidFill>
                  <a:schemeClr val="tx1"/>
                </a:solidFill>
              </a:rPr>
              <a:t>Consultations</a:t>
            </a:r>
            <a:r>
              <a:rPr lang="en-US" sz="2600" dirty="0" smtClean="0">
                <a:solidFill>
                  <a:schemeClr val="tx1"/>
                </a:solidFill>
              </a:rPr>
              <a:t>: walk-ins during open consultation hours or appointment by email</a:t>
            </a:r>
          </a:p>
          <a:p>
            <a:pPr algn="l"/>
            <a:endParaRPr lang="en-US" sz="2600" b="1" dirty="0" smtClean="0">
              <a:solidFill>
                <a:schemeClr val="tx1"/>
              </a:solidFill>
            </a:endParaRPr>
          </a:p>
          <a:p>
            <a:pPr algn="l"/>
            <a:r>
              <a:rPr lang="en-US" sz="2600" b="1" dirty="0" smtClean="0">
                <a:solidFill>
                  <a:schemeClr val="tx1"/>
                </a:solidFill>
              </a:rPr>
              <a:t>Twitter</a:t>
            </a:r>
            <a:r>
              <a:rPr lang="en-US" sz="2600" b="1" dirty="0">
                <a:solidFill>
                  <a:schemeClr val="tx1"/>
                </a:solidFill>
              </a:rPr>
              <a:t>: </a:t>
            </a:r>
            <a:r>
              <a:rPr lang="en-US" sz="2600" b="1" dirty="0" smtClean="0">
                <a:solidFill>
                  <a:schemeClr val="tx1"/>
                </a:solidFill>
              </a:rPr>
              <a:t>@</a:t>
            </a:r>
            <a:r>
              <a:rPr lang="en-US" sz="2600" b="1" smtClean="0">
                <a:solidFill>
                  <a:schemeClr val="tx1"/>
                </a:solidFill>
              </a:rPr>
              <a:t>Johansen_PhD</a:t>
            </a:r>
            <a:endParaRPr lang="en-US" sz="2600" b="1" dirty="0" smtClean="0">
              <a:solidFill>
                <a:schemeClr val="tx1"/>
              </a:solidFill>
            </a:endParaRPr>
          </a:p>
          <a:p>
            <a:pPr algn="l"/>
            <a:r>
              <a:rPr lang="en-US" sz="2600" b="1" dirty="0" err="1" smtClean="0">
                <a:solidFill>
                  <a:schemeClr val="tx1"/>
                </a:solidFill>
              </a:rPr>
              <a:t>GitHub:</a:t>
            </a:r>
            <a:r>
              <a:rPr lang="en-US" sz="2600" dirty="0" err="1" smtClean="0">
                <a:solidFill>
                  <a:schemeClr val="tx1"/>
                </a:solidFill>
                <a:hlinkClick r:id="rId4"/>
              </a:rPr>
              <a:t>https</a:t>
            </a:r>
            <a:r>
              <a:rPr lang="en-US" sz="2600" dirty="0" smtClean="0">
                <a:solidFill>
                  <a:schemeClr val="tx1"/>
                </a:solidFill>
                <a:hlinkClick r:id="rId4"/>
              </a:rPr>
              <a:t>://</a:t>
            </a:r>
            <a:r>
              <a:rPr lang="en-US" sz="2600" b="1" dirty="0" smtClean="0">
                <a:solidFill>
                  <a:schemeClr val="tx1"/>
                </a:solidFill>
                <a:hlinkClick r:id="rId4"/>
              </a:rPr>
              <a:t>github.com/RAJohansen/UCL_Workshops</a:t>
            </a:r>
            <a:r>
              <a:rPr lang="en-US" sz="2600" b="1" dirty="0" smtClean="0">
                <a:solidFill>
                  <a:schemeClr val="tx1"/>
                </a:solidFill>
              </a:rPr>
              <a:t>  </a:t>
            </a:r>
            <a:endParaRPr lang="en-US" sz="2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72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 smtClean="0"/>
              <a:t>Before You Start</a:t>
            </a:r>
            <a:endParaRPr lang="en" dirty="0"/>
          </a:p>
        </p:txBody>
      </p:sp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9232" y="671917"/>
            <a:ext cx="4641435" cy="5514167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/>
          <p:nvPr/>
        </p:nvSpPr>
        <p:spPr>
          <a:xfrm>
            <a:off x="6639233" y="6227767"/>
            <a:ext cx="5552800" cy="4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1000" i="1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Infographics </a:t>
            </a:r>
            <a:r>
              <a:rPr lang="en" sz="10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The Power of Visual Storytelling</a:t>
            </a:r>
            <a:r>
              <a:rPr lang="en" sz="1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by Lankow, Jason, Crooks, Ross, Ritchie, Josh </a:t>
            </a:r>
          </a:p>
        </p:txBody>
      </p:sp>
      <p:sp>
        <p:nvSpPr>
          <p:cNvPr id="275" name="Shape 275"/>
          <p:cNvSpPr txBox="1"/>
          <p:nvPr/>
        </p:nvSpPr>
        <p:spPr>
          <a:xfrm>
            <a:off x="415600" y="1548008"/>
            <a:ext cx="5832400" cy="3761983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609585" indent="-507987">
              <a:buClr>
                <a:schemeClr val="dk2"/>
              </a:buClr>
              <a:buSzPct val="100000"/>
              <a:buFont typeface="Roboto"/>
              <a:buChar char="●"/>
            </a:pPr>
            <a:r>
              <a:rPr lang="en" sz="2400" dirty="0" smtClean="0">
                <a:ea typeface="Roboto"/>
                <a:cs typeface="Roboto"/>
                <a:sym typeface="Roboto"/>
              </a:rPr>
              <a:t>Who </a:t>
            </a:r>
            <a:r>
              <a:rPr lang="en" sz="2400" dirty="0">
                <a:ea typeface="Roboto"/>
                <a:cs typeface="Roboto"/>
                <a:sym typeface="Roboto"/>
              </a:rPr>
              <a:t>is the audience?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sz="2400" dirty="0">
              <a:ea typeface="Roboto"/>
              <a:cs typeface="Roboto"/>
              <a:sym typeface="Roboto"/>
            </a:endParaRPr>
          </a:p>
          <a:p>
            <a:pPr marL="609585" indent="-507987">
              <a:buClr>
                <a:schemeClr val="dk2"/>
              </a:buClr>
              <a:buSzPct val="100000"/>
              <a:buFont typeface="Roboto"/>
              <a:buChar char="●"/>
            </a:pPr>
            <a:r>
              <a:rPr lang="en" sz="2400" dirty="0">
                <a:ea typeface="Roboto"/>
                <a:cs typeface="Roboto"/>
                <a:sym typeface="Roboto"/>
              </a:rPr>
              <a:t>What is the purpose or goal?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sz="2400" dirty="0">
              <a:ea typeface="Roboto"/>
              <a:cs typeface="Roboto"/>
              <a:sym typeface="Roboto"/>
            </a:endParaRPr>
          </a:p>
          <a:p>
            <a:pPr marL="609585" indent="-507987">
              <a:buClr>
                <a:schemeClr val="dk2"/>
              </a:buClr>
              <a:buSzPct val="100000"/>
              <a:buFont typeface="Roboto"/>
              <a:buChar char="●"/>
            </a:pPr>
            <a:r>
              <a:rPr lang="en" sz="2400" dirty="0">
                <a:ea typeface="Roboto"/>
                <a:cs typeface="Roboto"/>
                <a:sym typeface="Roboto"/>
              </a:rPr>
              <a:t>What is the story?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sz="2400" dirty="0">
              <a:ea typeface="Roboto"/>
              <a:cs typeface="Roboto"/>
              <a:sym typeface="Roboto"/>
            </a:endParaRPr>
          </a:p>
          <a:p>
            <a:pPr marL="609585" indent="-507987">
              <a:buClr>
                <a:schemeClr val="dk2"/>
              </a:buClr>
              <a:buSzPct val="100000"/>
              <a:buFont typeface="Roboto"/>
              <a:buChar char="●"/>
            </a:pPr>
            <a:r>
              <a:rPr lang="en" sz="2400" dirty="0">
                <a:ea typeface="Roboto"/>
                <a:cs typeface="Roboto"/>
                <a:sym typeface="Roboto"/>
              </a:rPr>
              <a:t>What are the </a:t>
            </a:r>
            <a:r>
              <a:rPr lang="en" sz="2400" dirty="0" smtClean="0">
                <a:ea typeface="Roboto"/>
                <a:cs typeface="Roboto"/>
                <a:sym typeface="Roboto"/>
              </a:rPr>
              <a:t>standards </a:t>
            </a:r>
            <a:r>
              <a:rPr lang="en" sz="2400" dirty="0">
                <a:ea typeface="Roboto"/>
                <a:cs typeface="Roboto"/>
                <a:sym typeface="Roboto"/>
              </a:rPr>
              <a:t>or conventions</a:t>
            </a:r>
            <a:r>
              <a:rPr lang="en" sz="2400" dirty="0" smtClean="0">
                <a:ea typeface="Roboto"/>
                <a:cs typeface="Roboto"/>
                <a:sym typeface="Roboto"/>
              </a:rPr>
              <a:t>?   </a:t>
            </a:r>
            <a:endParaRPr lang="en" sz="2400" dirty="0"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7539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 to Data Visualization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Why </a:t>
            </a:r>
            <a:r>
              <a:rPr lang="en-US" b="1" dirty="0"/>
              <a:t>We Visualize </a:t>
            </a:r>
            <a:endParaRPr lang="en-US" b="1" dirty="0" smtClean="0"/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Understanding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Data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36469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Do Visualization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Reasons for doing data visualization</a:t>
            </a:r>
          </a:p>
          <a:p>
            <a:endParaRPr lang="en-US" dirty="0" smtClean="0"/>
          </a:p>
          <a:p>
            <a:r>
              <a:rPr lang="en-US" dirty="0" smtClean="0"/>
              <a:t>Exploration</a:t>
            </a:r>
            <a:endParaRPr lang="en-US" dirty="0"/>
          </a:p>
          <a:p>
            <a:pPr lvl="1"/>
            <a:r>
              <a:rPr lang="en-US" dirty="0"/>
              <a:t>Use visualizations as a means of data exploration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Analysis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Verify (or Falsify) a hypothesis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Presentation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Visualization is used to communicate results or findings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77366" y="1968349"/>
            <a:ext cx="4310958" cy="274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7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Do Visualization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Reasons for doing data visualization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Exploration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visualizations as a means of data exploration</a:t>
            </a:r>
          </a:p>
          <a:p>
            <a:endParaRPr lang="en-US" dirty="0"/>
          </a:p>
          <a:p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Verify (or Falsify) a hypothesis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Presentation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Visualization is used to communicate results or findings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77366" y="1968349"/>
            <a:ext cx="4310958" cy="274850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8352933" y="2575248"/>
            <a:ext cx="501817" cy="47837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88424" y="1963866"/>
            <a:ext cx="3798662" cy="2664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335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1770</TotalTime>
  <Words>1421</Words>
  <Application>Microsoft Office PowerPoint</Application>
  <PresentationFormat>Widescreen</PresentationFormat>
  <Paragraphs>461</Paragraphs>
  <Slides>57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Arial</vt:lpstr>
      <vt:lpstr>Calibri</vt:lpstr>
      <vt:lpstr>Calibri Light</vt:lpstr>
      <vt:lpstr>Roboto</vt:lpstr>
      <vt:lpstr>Times New Roman</vt:lpstr>
      <vt:lpstr>Office Theme</vt:lpstr>
      <vt:lpstr>1_Office Theme</vt:lpstr>
      <vt:lpstr>Introduction to Data Visualization and Best Practices </vt:lpstr>
      <vt:lpstr>Workshop Agenda</vt:lpstr>
      <vt:lpstr>Workshop Agenda</vt:lpstr>
      <vt:lpstr>What is Data Visualization</vt:lpstr>
      <vt:lpstr>Why is Data Visualization Important?</vt:lpstr>
      <vt:lpstr>Before You Start</vt:lpstr>
      <vt:lpstr>Workshop Agenda</vt:lpstr>
      <vt:lpstr>Why Do Visualization</vt:lpstr>
      <vt:lpstr>Why Do Visualization</vt:lpstr>
      <vt:lpstr>Why Do Visualization</vt:lpstr>
      <vt:lpstr>Data Science Process</vt:lpstr>
      <vt:lpstr>Workshop Agenda</vt:lpstr>
      <vt:lpstr>Data Doesn’t Sleep</vt:lpstr>
      <vt:lpstr>Data Types</vt:lpstr>
      <vt:lpstr>Nominal Data</vt:lpstr>
      <vt:lpstr>Ordinal Data</vt:lpstr>
      <vt:lpstr>Numerical Data</vt:lpstr>
      <vt:lpstr>Numerical Data</vt:lpstr>
      <vt:lpstr>PowerPoint Presentation</vt:lpstr>
      <vt:lpstr>Workshop Agenda</vt:lpstr>
      <vt:lpstr>Four Basic Chart Types</vt:lpstr>
      <vt:lpstr>Enhancing Visualizations</vt:lpstr>
      <vt:lpstr>Column Charts</vt:lpstr>
      <vt:lpstr>Column Charts</vt:lpstr>
      <vt:lpstr>Column Charts</vt:lpstr>
      <vt:lpstr>Scatter and Bubble Plots</vt:lpstr>
      <vt:lpstr>Scatter and Bubble Plots</vt:lpstr>
      <vt:lpstr>Scatter and Bubble Plots</vt:lpstr>
      <vt:lpstr>Line and Area Graphs</vt:lpstr>
      <vt:lpstr>Line and Area Graphs</vt:lpstr>
      <vt:lpstr>Statistical Graphs</vt:lpstr>
      <vt:lpstr>Statistical Graphs</vt:lpstr>
      <vt:lpstr>Statistical Graphs</vt:lpstr>
      <vt:lpstr>Other Graphs</vt:lpstr>
      <vt:lpstr>Other Graphs</vt:lpstr>
      <vt:lpstr>Other Graphs</vt:lpstr>
      <vt:lpstr>Other Graphs</vt:lpstr>
      <vt:lpstr>Other Graphs</vt:lpstr>
      <vt:lpstr>Other Graphs</vt:lpstr>
      <vt:lpstr>PowerPoint Presentation</vt:lpstr>
      <vt:lpstr>Workshop Agenda</vt:lpstr>
      <vt:lpstr>Data Visualization Software</vt:lpstr>
      <vt:lpstr>The Right Tool for the Job</vt:lpstr>
      <vt:lpstr>Workshop Agenda</vt:lpstr>
      <vt:lpstr>Best Practices</vt:lpstr>
      <vt:lpstr>Best Practices</vt:lpstr>
      <vt:lpstr>Best Practices</vt:lpstr>
      <vt:lpstr>Best Practices</vt:lpstr>
      <vt:lpstr>ADA Compliance</vt:lpstr>
      <vt:lpstr>Best Practices</vt:lpstr>
      <vt:lpstr>Chart Improvement Steps</vt:lpstr>
      <vt:lpstr>Before and After</vt:lpstr>
      <vt:lpstr>Before and After</vt:lpstr>
      <vt:lpstr>Examples</vt:lpstr>
      <vt:lpstr>Want to continue learning Data Visualization?</vt:lpstr>
      <vt:lpstr>Additional Online Resources</vt:lpstr>
      <vt:lpstr>PowerPoint Presentation</vt:lpstr>
    </vt:vector>
  </TitlesOfParts>
  <Company>Universit of Cincinnati Libraries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Principles of Data Visualization</dc:title>
  <dc:creator>Johansen, Richard (johansra)</dc:creator>
  <cp:lastModifiedBy>Johansen, Richard (johansra)</cp:lastModifiedBy>
  <cp:revision>187</cp:revision>
  <dcterms:created xsi:type="dcterms:W3CDTF">2018-05-16T17:41:19Z</dcterms:created>
  <dcterms:modified xsi:type="dcterms:W3CDTF">2019-07-09T14:12:03Z</dcterms:modified>
</cp:coreProperties>
</file>